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media/image34.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54"/>
  </p:handoutMasterIdLst>
  <p:sldIdLst>
    <p:sldId id="256" r:id="rId2"/>
    <p:sldId id="288" r:id="rId3"/>
    <p:sldId id="291" r:id="rId4"/>
    <p:sldId id="292" r:id="rId5"/>
    <p:sldId id="293" r:id="rId6"/>
    <p:sldId id="258" r:id="rId7"/>
    <p:sldId id="259" r:id="rId8"/>
    <p:sldId id="260" r:id="rId9"/>
    <p:sldId id="261" r:id="rId10"/>
    <p:sldId id="262" r:id="rId11"/>
    <p:sldId id="263" r:id="rId12"/>
    <p:sldId id="264" r:id="rId13"/>
    <p:sldId id="265" r:id="rId14"/>
    <p:sldId id="266" r:id="rId15"/>
    <p:sldId id="267" r:id="rId16"/>
    <p:sldId id="268" r:id="rId17"/>
    <p:sldId id="294" r:id="rId18"/>
    <p:sldId id="269" r:id="rId19"/>
    <p:sldId id="295" r:id="rId20"/>
    <p:sldId id="296" r:id="rId21"/>
    <p:sldId id="270" r:id="rId22"/>
    <p:sldId id="271" r:id="rId23"/>
    <p:sldId id="297" r:id="rId24"/>
    <p:sldId id="272" r:id="rId25"/>
    <p:sldId id="273" r:id="rId26"/>
    <p:sldId id="274" r:id="rId27"/>
    <p:sldId id="298" r:id="rId28"/>
    <p:sldId id="275" r:id="rId29"/>
    <p:sldId id="276" r:id="rId30"/>
    <p:sldId id="277" r:id="rId31"/>
    <p:sldId id="299" r:id="rId32"/>
    <p:sldId id="300" r:id="rId33"/>
    <p:sldId id="278" r:id="rId34"/>
    <p:sldId id="279" r:id="rId35"/>
    <p:sldId id="280" r:id="rId36"/>
    <p:sldId id="301" r:id="rId37"/>
    <p:sldId id="302" r:id="rId38"/>
    <p:sldId id="303" r:id="rId39"/>
    <p:sldId id="281" r:id="rId40"/>
    <p:sldId id="282" r:id="rId41"/>
    <p:sldId id="283" r:id="rId42"/>
    <p:sldId id="284" r:id="rId43"/>
    <p:sldId id="304" r:id="rId44"/>
    <p:sldId id="305" r:id="rId45"/>
    <p:sldId id="285" r:id="rId46"/>
    <p:sldId id="307" r:id="rId47"/>
    <p:sldId id="306" r:id="rId48"/>
    <p:sldId id="286" r:id="rId49"/>
    <p:sldId id="289" r:id="rId50"/>
    <p:sldId id="257" r:id="rId51"/>
    <p:sldId id="290" r:id="rId52"/>
    <p:sldId id="28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0" d="100"/>
          <a:sy n="90" d="100"/>
        </p:scale>
        <p:origin x="336" y="90"/>
      </p:cViewPr>
      <p:guideLst/>
    </p:cSldViewPr>
  </p:slideViewPr>
  <p:notesTextViewPr>
    <p:cViewPr>
      <p:scale>
        <a:sx n="1" d="1"/>
        <a:sy n="1" d="1"/>
      </p:scale>
      <p:origin x="0" y="0"/>
    </p:cViewPr>
  </p:notesTextViewPr>
  <p:notesViewPr>
    <p:cSldViewPr snapToGrid="0">
      <p:cViewPr varScale="1">
        <p:scale>
          <a:sx n="82" d="100"/>
          <a:sy n="82" d="100"/>
        </p:scale>
        <p:origin x="203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LARO%20SA\Desktop\graficos%20cerebr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dirty="0" err="1"/>
              <a:t>Agresion</a:t>
            </a:r>
            <a:r>
              <a:rPr lang="es-ES_tradnl" dirty="0"/>
              <a:t> </a:t>
            </a:r>
            <a:r>
              <a:rPr lang="es-ES_tradnl" dirty="0" err="1"/>
              <a:t>fisica</a:t>
            </a:r>
            <a:r>
              <a:rPr lang="es-ES_tradnl" dirty="0"/>
              <a:t> o psicológica</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bar"/>
        <c:grouping val="clustered"/>
        <c:varyColors val="0"/>
        <c:ser>
          <c:idx val="0"/>
          <c:order val="0"/>
          <c:tx>
            <c:strRef>
              <c:f>Hoja1!$A$2</c:f>
              <c:strCache>
                <c:ptCount val="1"/>
                <c:pt idx="0">
                  <c:v>masculino</c:v>
                </c:pt>
              </c:strCache>
            </c:strRef>
          </c:tx>
          <c:spPr>
            <a:solidFill>
              <a:schemeClr val="accent1"/>
            </a:solidFill>
            <a:ln>
              <a:noFill/>
            </a:ln>
            <a:effectLst/>
          </c:spPr>
          <c:invertIfNegative val="0"/>
          <c:cat>
            <c:strRef>
              <c:f>Hoja1!$B$1:$D$1</c:f>
              <c:strCache>
                <c:ptCount val="3"/>
                <c:pt idx="0">
                  <c:v>violentamntese reprime</c:v>
                </c:pt>
                <c:pt idx="2">
                  <c:v>nada</c:v>
                </c:pt>
              </c:strCache>
            </c:strRef>
          </c:cat>
          <c:val>
            <c:numRef>
              <c:f>Hoja1!$B$2:$D$2</c:f>
              <c:numCache>
                <c:formatCode>General</c:formatCode>
                <c:ptCount val="3"/>
                <c:pt idx="0">
                  <c:v>59</c:v>
                </c:pt>
                <c:pt idx="1">
                  <c:v>17</c:v>
                </c:pt>
                <c:pt idx="2">
                  <c:v>24</c:v>
                </c:pt>
              </c:numCache>
            </c:numRef>
          </c:val>
          <c:extLst>
            <c:ext xmlns:c16="http://schemas.microsoft.com/office/drawing/2014/chart" uri="{C3380CC4-5D6E-409C-BE32-E72D297353CC}">
              <c16:uniqueId val="{00000000-CB71-4886-B201-67EE369358BF}"/>
            </c:ext>
          </c:extLst>
        </c:ser>
        <c:ser>
          <c:idx val="1"/>
          <c:order val="1"/>
          <c:tx>
            <c:strRef>
              <c:f>Hoja1!$A$3</c:f>
              <c:strCache>
                <c:ptCount val="1"/>
                <c:pt idx="0">
                  <c:v>femenino</c:v>
                </c:pt>
              </c:strCache>
            </c:strRef>
          </c:tx>
          <c:spPr>
            <a:solidFill>
              <a:schemeClr val="accent2"/>
            </a:solidFill>
            <a:ln>
              <a:noFill/>
            </a:ln>
            <a:effectLst/>
          </c:spPr>
          <c:invertIfNegative val="0"/>
          <c:cat>
            <c:strRef>
              <c:f>Hoja1!$B$1:$D$1</c:f>
              <c:strCache>
                <c:ptCount val="3"/>
                <c:pt idx="0">
                  <c:v>violentamntese reprime</c:v>
                </c:pt>
                <c:pt idx="2">
                  <c:v>nada</c:v>
                </c:pt>
              </c:strCache>
            </c:strRef>
          </c:cat>
          <c:val>
            <c:numRef>
              <c:f>Hoja1!$B$3:$D$3</c:f>
              <c:numCache>
                <c:formatCode>General</c:formatCode>
                <c:ptCount val="3"/>
                <c:pt idx="0">
                  <c:v>51</c:v>
                </c:pt>
                <c:pt idx="1">
                  <c:v>32</c:v>
                </c:pt>
                <c:pt idx="2">
                  <c:v>27</c:v>
                </c:pt>
              </c:numCache>
            </c:numRef>
          </c:val>
          <c:extLst>
            <c:ext xmlns:c16="http://schemas.microsoft.com/office/drawing/2014/chart" uri="{C3380CC4-5D6E-409C-BE32-E72D297353CC}">
              <c16:uniqueId val="{00000001-CB71-4886-B201-67EE369358BF}"/>
            </c:ext>
          </c:extLst>
        </c:ser>
        <c:ser>
          <c:idx val="2"/>
          <c:order val="2"/>
          <c:tx>
            <c:strRef>
              <c:f>Hoja1!$A$4</c:f>
              <c:strCache>
                <c:ptCount val="1"/>
              </c:strCache>
            </c:strRef>
          </c:tx>
          <c:spPr>
            <a:solidFill>
              <a:schemeClr val="accent3"/>
            </a:solidFill>
            <a:ln>
              <a:noFill/>
            </a:ln>
            <a:effectLst/>
          </c:spPr>
          <c:invertIfNegative val="0"/>
          <c:cat>
            <c:strRef>
              <c:f>Hoja1!$B$1:$D$1</c:f>
              <c:strCache>
                <c:ptCount val="3"/>
                <c:pt idx="0">
                  <c:v>violentamntese reprime</c:v>
                </c:pt>
                <c:pt idx="2">
                  <c:v>nada</c:v>
                </c:pt>
              </c:strCache>
            </c:strRef>
          </c:cat>
          <c:val>
            <c:numRef>
              <c:f>Hoja1!$B$4:$D$4</c:f>
              <c:numCache>
                <c:formatCode>General</c:formatCode>
                <c:ptCount val="3"/>
              </c:numCache>
            </c:numRef>
          </c:val>
          <c:extLst>
            <c:ext xmlns:c16="http://schemas.microsoft.com/office/drawing/2014/chart" uri="{C3380CC4-5D6E-409C-BE32-E72D297353CC}">
              <c16:uniqueId val="{00000002-CB71-4886-B201-67EE369358BF}"/>
            </c:ext>
          </c:extLst>
        </c:ser>
        <c:dLbls>
          <c:showLegendKey val="0"/>
          <c:showVal val="0"/>
          <c:showCatName val="0"/>
          <c:showSerName val="0"/>
          <c:showPercent val="0"/>
          <c:showBubbleSize val="0"/>
        </c:dLbls>
        <c:gapWidth val="182"/>
        <c:axId val="261350736"/>
        <c:axId val="261337840"/>
      </c:barChart>
      <c:catAx>
        <c:axId val="26135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261337840"/>
        <c:crosses val="autoZero"/>
        <c:auto val="1"/>
        <c:lblAlgn val="ctr"/>
        <c:lblOffset val="100"/>
        <c:noMultiLvlLbl val="0"/>
      </c:catAx>
      <c:valAx>
        <c:axId val="2613378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26135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Respeto</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lineChart>
        <c:grouping val="standard"/>
        <c:varyColors val="0"/>
        <c:ser>
          <c:idx val="0"/>
          <c:order val="0"/>
          <c:tx>
            <c:strRef>
              <c:f>Hoja1!$A$179</c:f>
              <c:strCache>
                <c:ptCount val="1"/>
                <c:pt idx="0">
                  <c:v>masculino</c:v>
                </c:pt>
              </c:strCache>
            </c:strRef>
          </c:tx>
          <c:spPr>
            <a:ln w="25400" cap="rnd">
              <a:solidFill>
                <a:schemeClr val="accent1"/>
              </a:solidFill>
              <a:round/>
            </a:ln>
            <a:effectLst/>
          </c:spPr>
          <c:marker>
            <c:symbol val="circle"/>
            <c:size val="5"/>
            <c:spPr>
              <a:solidFill>
                <a:schemeClr val="accent1"/>
              </a:solidFill>
              <a:ln w="9525">
                <a:solidFill>
                  <a:schemeClr val="accent1"/>
                </a:solidFill>
              </a:ln>
              <a:effectLst/>
            </c:spPr>
          </c:marker>
          <c:cat>
            <c:strRef>
              <c:f>Hoja1!$B$178:$E$178</c:f>
              <c:strCache>
                <c:ptCount val="4"/>
                <c:pt idx="0">
                  <c:v>muy desacuerdo</c:v>
                </c:pt>
                <c:pt idx="1">
                  <c:v>en desacuerdo</c:v>
                </c:pt>
                <c:pt idx="2">
                  <c:v>de acuerdo</c:v>
                </c:pt>
                <c:pt idx="3">
                  <c:v>muy de acuerdo</c:v>
                </c:pt>
              </c:strCache>
            </c:strRef>
          </c:cat>
          <c:val>
            <c:numRef>
              <c:f>Hoja1!$B$179:$E$179</c:f>
              <c:numCache>
                <c:formatCode>General</c:formatCode>
                <c:ptCount val="4"/>
                <c:pt idx="0">
                  <c:v>32</c:v>
                </c:pt>
                <c:pt idx="1">
                  <c:v>21</c:v>
                </c:pt>
                <c:pt idx="2">
                  <c:v>34</c:v>
                </c:pt>
                <c:pt idx="3">
                  <c:v>13</c:v>
                </c:pt>
              </c:numCache>
            </c:numRef>
          </c:val>
          <c:smooth val="0"/>
          <c:extLst>
            <c:ext xmlns:c16="http://schemas.microsoft.com/office/drawing/2014/chart" uri="{C3380CC4-5D6E-409C-BE32-E72D297353CC}">
              <c16:uniqueId val="{00000000-5F0B-46A6-A082-5DD36AD279EE}"/>
            </c:ext>
          </c:extLst>
        </c:ser>
        <c:ser>
          <c:idx val="1"/>
          <c:order val="1"/>
          <c:tx>
            <c:strRef>
              <c:f>Hoja1!$A$180</c:f>
              <c:strCache>
                <c:ptCount val="1"/>
                <c:pt idx="0">
                  <c:v>femenino</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cat>
            <c:strRef>
              <c:f>Hoja1!$B$178:$E$178</c:f>
              <c:strCache>
                <c:ptCount val="4"/>
                <c:pt idx="0">
                  <c:v>muy desacuerdo</c:v>
                </c:pt>
                <c:pt idx="1">
                  <c:v>en desacuerdo</c:v>
                </c:pt>
                <c:pt idx="2">
                  <c:v>de acuerdo</c:v>
                </c:pt>
                <c:pt idx="3">
                  <c:v>muy de acuerdo</c:v>
                </c:pt>
              </c:strCache>
            </c:strRef>
          </c:cat>
          <c:val>
            <c:numRef>
              <c:f>Hoja1!$B$180:$E$180</c:f>
              <c:numCache>
                <c:formatCode>General</c:formatCode>
                <c:ptCount val="4"/>
                <c:pt idx="0">
                  <c:v>10</c:v>
                </c:pt>
                <c:pt idx="1">
                  <c:v>7</c:v>
                </c:pt>
                <c:pt idx="2">
                  <c:v>56</c:v>
                </c:pt>
                <c:pt idx="3">
                  <c:v>27</c:v>
                </c:pt>
              </c:numCache>
            </c:numRef>
          </c:val>
          <c:smooth val="0"/>
          <c:extLst>
            <c:ext xmlns:c16="http://schemas.microsoft.com/office/drawing/2014/chart" uri="{C3380CC4-5D6E-409C-BE32-E72D297353CC}">
              <c16:uniqueId val="{00000001-5F0B-46A6-A082-5DD36AD279EE}"/>
            </c:ext>
          </c:extLst>
        </c:ser>
        <c:dLbls>
          <c:showLegendKey val="0"/>
          <c:showVal val="0"/>
          <c:showCatName val="0"/>
          <c:showSerName val="0"/>
          <c:showPercent val="0"/>
          <c:showBubbleSize val="0"/>
        </c:dLbls>
        <c:marker val="1"/>
        <c:smooth val="0"/>
        <c:axId val="517405280"/>
        <c:axId val="517405696"/>
      </c:lineChart>
      <c:catAx>
        <c:axId val="517405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17405696"/>
        <c:crosses val="autoZero"/>
        <c:auto val="1"/>
        <c:lblAlgn val="ctr"/>
        <c:lblOffset val="100"/>
        <c:noMultiLvlLbl val="0"/>
      </c:catAx>
      <c:valAx>
        <c:axId val="517405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17405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Memoria</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lineChart>
        <c:grouping val="stacked"/>
        <c:varyColors val="0"/>
        <c:ser>
          <c:idx val="0"/>
          <c:order val="0"/>
          <c:tx>
            <c:strRef>
              <c:f>Hoja1!$A$211</c:f>
              <c:strCache>
                <c:ptCount val="1"/>
                <c:pt idx="0">
                  <c:v>masculino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Hoja1!$B$210:$D$210</c:f>
              <c:strCache>
                <c:ptCount val="3"/>
                <c:pt idx="0">
                  <c:v>siempre </c:v>
                </c:pt>
                <c:pt idx="1">
                  <c:v>a veces</c:v>
                </c:pt>
                <c:pt idx="2">
                  <c:v>nunca</c:v>
                </c:pt>
              </c:strCache>
            </c:strRef>
          </c:cat>
          <c:val>
            <c:numRef>
              <c:f>Hoja1!$B$211:$D$211</c:f>
              <c:numCache>
                <c:formatCode>General</c:formatCode>
                <c:ptCount val="3"/>
                <c:pt idx="0">
                  <c:v>17</c:v>
                </c:pt>
                <c:pt idx="1">
                  <c:v>71</c:v>
                </c:pt>
                <c:pt idx="2">
                  <c:v>12</c:v>
                </c:pt>
              </c:numCache>
            </c:numRef>
          </c:val>
          <c:smooth val="0"/>
          <c:extLst>
            <c:ext xmlns:c16="http://schemas.microsoft.com/office/drawing/2014/chart" uri="{C3380CC4-5D6E-409C-BE32-E72D297353CC}">
              <c16:uniqueId val="{00000000-5EE0-46A2-B2F5-D41B960D21F2}"/>
            </c:ext>
          </c:extLst>
        </c:ser>
        <c:ser>
          <c:idx val="1"/>
          <c:order val="1"/>
          <c:tx>
            <c:strRef>
              <c:f>Hoja1!$A$212</c:f>
              <c:strCache>
                <c:ptCount val="1"/>
                <c:pt idx="0">
                  <c:v>femenino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Hoja1!$B$210:$D$210</c:f>
              <c:strCache>
                <c:ptCount val="3"/>
                <c:pt idx="0">
                  <c:v>siempre </c:v>
                </c:pt>
                <c:pt idx="1">
                  <c:v>a veces</c:v>
                </c:pt>
                <c:pt idx="2">
                  <c:v>nunca</c:v>
                </c:pt>
              </c:strCache>
            </c:strRef>
          </c:cat>
          <c:val>
            <c:numRef>
              <c:f>Hoja1!$B$212:$D$212</c:f>
              <c:numCache>
                <c:formatCode>General</c:formatCode>
                <c:ptCount val="3"/>
                <c:pt idx="0">
                  <c:v>15</c:v>
                </c:pt>
                <c:pt idx="1">
                  <c:v>85</c:v>
                </c:pt>
                <c:pt idx="2">
                  <c:v>0</c:v>
                </c:pt>
              </c:numCache>
            </c:numRef>
          </c:val>
          <c:smooth val="0"/>
          <c:extLst>
            <c:ext xmlns:c16="http://schemas.microsoft.com/office/drawing/2014/chart" uri="{C3380CC4-5D6E-409C-BE32-E72D297353CC}">
              <c16:uniqueId val="{00000001-5EE0-46A2-B2F5-D41B960D21F2}"/>
            </c:ext>
          </c:extLst>
        </c:ser>
        <c:dLbls>
          <c:showLegendKey val="0"/>
          <c:showVal val="0"/>
          <c:showCatName val="0"/>
          <c:showSerName val="0"/>
          <c:showPercent val="0"/>
          <c:showBubbleSize val="0"/>
        </c:dLbls>
        <c:marker val="1"/>
        <c:smooth val="0"/>
        <c:axId val="544978656"/>
        <c:axId val="544979072"/>
      </c:lineChart>
      <c:catAx>
        <c:axId val="54497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44979072"/>
        <c:crosses val="autoZero"/>
        <c:auto val="1"/>
        <c:lblAlgn val="ctr"/>
        <c:lblOffset val="100"/>
        <c:noMultiLvlLbl val="0"/>
      </c:catAx>
      <c:valAx>
        <c:axId val="54497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44978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zero"/>
    <c:showDLblsOverMax val="0"/>
  </c:chart>
  <c:spPr>
    <a:noFill/>
    <a:ln>
      <a:noFill/>
    </a:ln>
    <a:effectLst/>
  </c:spPr>
  <c:txPr>
    <a:bodyPr/>
    <a:lstStyle/>
    <a:p>
      <a:pPr>
        <a:defRPr lang="en-US"/>
      </a:pPr>
      <a:endParaRPr lang="es-S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Porno</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bar"/>
        <c:grouping val="stacked"/>
        <c:varyColors val="0"/>
        <c:ser>
          <c:idx val="0"/>
          <c:order val="0"/>
          <c:tx>
            <c:strRef>
              <c:f>Hoja1!$A$197</c:f>
              <c:strCache>
                <c:ptCount val="1"/>
                <c:pt idx="0">
                  <c:v>masculino</c:v>
                </c:pt>
              </c:strCache>
            </c:strRef>
          </c:tx>
          <c:spPr>
            <a:solidFill>
              <a:schemeClr val="accent1"/>
            </a:solidFill>
            <a:ln>
              <a:noFill/>
            </a:ln>
            <a:effectLst/>
          </c:spPr>
          <c:invertIfNegative val="0"/>
          <c:cat>
            <c:strRef>
              <c:f>Hoja1!$B$196:$D$196</c:f>
              <c:strCache>
                <c:ptCount val="3"/>
                <c:pt idx="0">
                  <c:v>me gusta</c:v>
                </c:pt>
                <c:pt idx="1">
                  <c:v>no me gusta</c:v>
                </c:pt>
                <c:pt idx="2">
                  <c:v>a veces</c:v>
                </c:pt>
              </c:strCache>
            </c:strRef>
          </c:cat>
          <c:val>
            <c:numRef>
              <c:f>Hoja1!$B$197:$D$197</c:f>
              <c:numCache>
                <c:formatCode>General</c:formatCode>
                <c:ptCount val="3"/>
                <c:pt idx="0">
                  <c:v>24</c:v>
                </c:pt>
                <c:pt idx="1">
                  <c:v>30</c:v>
                </c:pt>
                <c:pt idx="2">
                  <c:v>46</c:v>
                </c:pt>
              </c:numCache>
            </c:numRef>
          </c:val>
          <c:extLst>
            <c:ext xmlns:c16="http://schemas.microsoft.com/office/drawing/2014/chart" uri="{C3380CC4-5D6E-409C-BE32-E72D297353CC}">
              <c16:uniqueId val="{00000000-77C8-4398-9A55-A7DB7659C248}"/>
            </c:ext>
          </c:extLst>
        </c:ser>
        <c:ser>
          <c:idx val="1"/>
          <c:order val="1"/>
          <c:tx>
            <c:strRef>
              <c:f>Hoja1!$A$198</c:f>
              <c:strCache>
                <c:ptCount val="1"/>
                <c:pt idx="0">
                  <c:v>femenino</c:v>
                </c:pt>
              </c:strCache>
            </c:strRef>
          </c:tx>
          <c:spPr>
            <a:solidFill>
              <a:schemeClr val="accent2"/>
            </a:solidFill>
            <a:ln>
              <a:noFill/>
            </a:ln>
            <a:effectLst/>
          </c:spPr>
          <c:invertIfNegative val="0"/>
          <c:cat>
            <c:strRef>
              <c:f>Hoja1!$B$196:$D$196</c:f>
              <c:strCache>
                <c:ptCount val="3"/>
                <c:pt idx="0">
                  <c:v>me gusta</c:v>
                </c:pt>
                <c:pt idx="1">
                  <c:v>no me gusta</c:v>
                </c:pt>
                <c:pt idx="2">
                  <c:v>a veces</c:v>
                </c:pt>
              </c:strCache>
            </c:strRef>
          </c:cat>
          <c:val>
            <c:numRef>
              <c:f>Hoja1!$B$198:$D$198</c:f>
              <c:numCache>
                <c:formatCode>General</c:formatCode>
                <c:ptCount val="3"/>
                <c:pt idx="0">
                  <c:v>8</c:v>
                </c:pt>
                <c:pt idx="1">
                  <c:v>71</c:v>
                </c:pt>
                <c:pt idx="2">
                  <c:v>21</c:v>
                </c:pt>
              </c:numCache>
            </c:numRef>
          </c:val>
          <c:extLst>
            <c:ext xmlns:c16="http://schemas.microsoft.com/office/drawing/2014/chart" uri="{C3380CC4-5D6E-409C-BE32-E72D297353CC}">
              <c16:uniqueId val="{00000001-77C8-4398-9A55-A7DB7659C248}"/>
            </c:ext>
          </c:extLst>
        </c:ser>
        <c:dLbls>
          <c:showLegendKey val="0"/>
          <c:showVal val="0"/>
          <c:showCatName val="0"/>
          <c:showSerName val="0"/>
          <c:showPercent val="0"/>
          <c:showBubbleSize val="0"/>
        </c:dLbls>
        <c:gapWidth val="150"/>
        <c:overlap val="100"/>
        <c:axId val="517380736"/>
        <c:axId val="517391968"/>
      </c:barChart>
      <c:catAx>
        <c:axId val="51738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17391968"/>
        <c:crosses val="autoZero"/>
        <c:auto val="1"/>
        <c:lblAlgn val="ctr"/>
        <c:lblOffset val="100"/>
        <c:noMultiLvlLbl val="0"/>
      </c:catAx>
      <c:valAx>
        <c:axId val="517391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1738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Responde</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radarChart>
        <c:radarStyle val="marker"/>
        <c:varyColors val="0"/>
        <c:ser>
          <c:idx val="0"/>
          <c:order val="0"/>
          <c:tx>
            <c:strRef>
              <c:f>Hoja1!$A$36</c:f>
              <c:strCache>
                <c:ptCount val="1"/>
                <c:pt idx="0">
                  <c:v>masculino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Hoja1!$B$35:$E$35</c:f>
              <c:strCache>
                <c:ptCount val="4"/>
                <c:pt idx="0">
                  <c:v>llora</c:v>
                </c:pt>
                <c:pt idx="1">
                  <c:v>se enoja</c:v>
                </c:pt>
                <c:pt idx="2">
                  <c:v>discute</c:v>
                </c:pt>
                <c:pt idx="3">
                  <c:v>se conforma</c:v>
                </c:pt>
              </c:strCache>
            </c:strRef>
          </c:cat>
          <c:val>
            <c:numRef>
              <c:f>Hoja1!$B$36:$E$36</c:f>
              <c:numCache>
                <c:formatCode>General</c:formatCode>
                <c:ptCount val="4"/>
                <c:pt idx="0">
                  <c:v>5</c:v>
                </c:pt>
                <c:pt idx="1">
                  <c:v>34</c:v>
                </c:pt>
                <c:pt idx="2">
                  <c:v>46</c:v>
                </c:pt>
                <c:pt idx="3">
                  <c:v>15</c:v>
                </c:pt>
              </c:numCache>
            </c:numRef>
          </c:val>
          <c:extLst>
            <c:ext xmlns:c16="http://schemas.microsoft.com/office/drawing/2014/chart" uri="{C3380CC4-5D6E-409C-BE32-E72D297353CC}">
              <c16:uniqueId val="{00000000-766F-44CE-85C8-27AA0D847BD8}"/>
            </c:ext>
          </c:extLst>
        </c:ser>
        <c:ser>
          <c:idx val="1"/>
          <c:order val="1"/>
          <c:tx>
            <c:strRef>
              <c:f>Hoja1!$A$37</c:f>
              <c:strCache>
                <c:ptCount val="1"/>
                <c:pt idx="0">
                  <c:v>femenino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Hoja1!$B$35:$E$35</c:f>
              <c:strCache>
                <c:ptCount val="4"/>
                <c:pt idx="0">
                  <c:v>llora</c:v>
                </c:pt>
                <c:pt idx="1">
                  <c:v>se enoja</c:v>
                </c:pt>
                <c:pt idx="2">
                  <c:v>discute</c:v>
                </c:pt>
                <c:pt idx="3">
                  <c:v>se conforma</c:v>
                </c:pt>
              </c:strCache>
            </c:strRef>
          </c:cat>
          <c:val>
            <c:numRef>
              <c:f>Hoja1!$B$37:$E$37</c:f>
              <c:numCache>
                <c:formatCode>General</c:formatCode>
                <c:ptCount val="4"/>
                <c:pt idx="0">
                  <c:v>15</c:v>
                </c:pt>
                <c:pt idx="1">
                  <c:v>30</c:v>
                </c:pt>
                <c:pt idx="2">
                  <c:v>43</c:v>
                </c:pt>
                <c:pt idx="3">
                  <c:v>12</c:v>
                </c:pt>
              </c:numCache>
            </c:numRef>
          </c:val>
          <c:extLst>
            <c:ext xmlns:c16="http://schemas.microsoft.com/office/drawing/2014/chart" uri="{C3380CC4-5D6E-409C-BE32-E72D297353CC}">
              <c16:uniqueId val="{00000001-766F-44CE-85C8-27AA0D847BD8}"/>
            </c:ext>
          </c:extLst>
        </c:ser>
        <c:dLbls>
          <c:showLegendKey val="0"/>
          <c:showVal val="0"/>
          <c:showCatName val="0"/>
          <c:showSerName val="0"/>
          <c:showPercent val="0"/>
          <c:showBubbleSize val="0"/>
        </c:dLbls>
        <c:axId val="262661024"/>
        <c:axId val="250146992"/>
      </c:radarChart>
      <c:catAx>
        <c:axId val="26266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250146992"/>
        <c:crosses val="autoZero"/>
        <c:auto val="1"/>
        <c:lblAlgn val="ctr"/>
        <c:lblOffset val="100"/>
        <c:noMultiLvlLbl val="0"/>
      </c:catAx>
      <c:valAx>
        <c:axId val="25014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2626610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Comunicación</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percentStacked"/>
        <c:varyColors val="0"/>
        <c:ser>
          <c:idx val="0"/>
          <c:order val="0"/>
          <c:tx>
            <c:strRef>
              <c:f>Hoja1!$A$55</c:f>
              <c:strCache>
                <c:ptCount val="1"/>
                <c:pt idx="0">
                  <c:v>masculino</c:v>
                </c:pt>
              </c:strCache>
            </c:strRef>
          </c:tx>
          <c:spPr>
            <a:solidFill>
              <a:schemeClr val="accent1"/>
            </a:solidFill>
            <a:ln>
              <a:noFill/>
            </a:ln>
            <a:effectLst/>
          </c:spPr>
          <c:invertIfNegative val="0"/>
          <c:cat>
            <c:strRef>
              <c:f>Hoja1!$B$54:$D$54</c:f>
              <c:strCache>
                <c:ptCount val="3"/>
                <c:pt idx="0">
                  <c:v>si</c:v>
                </c:pt>
                <c:pt idx="1">
                  <c:v>no</c:v>
                </c:pt>
                <c:pt idx="2">
                  <c:v>a veces</c:v>
                </c:pt>
              </c:strCache>
            </c:strRef>
          </c:cat>
          <c:val>
            <c:numRef>
              <c:f>Hoja1!$B$55:$D$55</c:f>
              <c:numCache>
                <c:formatCode>General</c:formatCode>
                <c:ptCount val="3"/>
                <c:pt idx="0">
                  <c:v>37</c:v>
                </c:pt>
                <c:pt idx="1">
                  <c:v>13</c:v>
                </c:pt>
                <c:pt idx="2">
                  <c:v>50</c:v>
                </c:pt>
              </c:numCache>
            </c:numRef>
          </c:val>
          <c:extLst>
            <c:ext xmlns:c16="http://schemas.microsoft.com/office/drawing/2014/chart" uri="{C3380CC4-5D6E-409C-BE32-E72D297353CC}">
              <c16:uniqueId val="{00000000-7207-4943-B0BA-8EAC1E618D43}"/>
            </c:ext>
          </c:extLst>
        </c:ser>
        <c:ser>
          <c:idx val="1"/>
          <c:order val="1"/>
          <c:tx>
            <c:strRef>
              <c:f>Hoja1!$A$56</c:f>
              <c:strCache>
                <c:ptCount val="1"/>
                <c:pt idx="0">
                  <c:v>femenino</c:v>
                </c:pt>
              </c:strCache>
            </c:strRef>
          </c:tx>
          <c:spPr>
            <a:solidFill>
              <a:schemeClr val="accent2"/>
            </a:solidFill>
            <a:ln>
              <a:noFill/>
            </a:ln>
            <a:effectLst/>
          </c:spPr>
          <c:invertIfNegative val="0"/>
          <c:cat>
            <c:strRef>
              <c:f>Hoja1!$B$54:$D$54</c:f>
              <c:strCache>
                <c:ptCount val="3"/>
                <c:pt idx="0">
                  <c:v>si</c:v>
                </c:pt>
                <c:pt idx="1">
                  <c:v>no</c:v>
                </c:pt>
                <c:pt idx="2">
                  <c:v>a veces</c:v>
                </c:pt>
              </c:strCache>
            </c:strRef>
          </c:cat>
          <c:val>
            <c:numRef>
              <c:f>Hoja1!$B$56:$D$56</c:f>
              <c:numCache>
                <c:formatCode>General</c:formatCode>
                <c:ptCount val="3"/>
                <c:pt idx="0">
                  <c:v>40</c:v>
                </c:pt>
                <c:pt idx="1">
                  <c:v>8</c:v>
                </c:pt>
                <c:pt idx="2">
                  <c:v>52</c:v>
                </c:pt>
              </c:numCache>
            </c:numRef>
          </c:val>
          <c:extLst>
            <c:ext xmlns:c16="http://schemas.microsoft.com/office/drawing/2014/chart" uri="{C3380CC4-5D6E-409C-BE32-E72D297353CC}">
              <c16:uniqueId val="{00000001-7207-4943-B0BA-8EAC1E618D43}"/>
            </c:ext>
          </c:extLst>
        </c:ser>
        <c:dLbls>
          <c:showLegendKey val="0"/>
          <c:showVal val="0"/>
          <c:showCatName val="0"/>
          <c:showSerName val="0"/>
          <c:showPercent val="0"/>
          <c:showBubbleSize val="0"/>
        </c:dLbls>
        <c:gapWidth val="150"/>
        <c:overlap val="100"/>
        <c:axId val="357641712"/>
        <c:axId val="357637136"/>
      </c:barChart>
      <c:catAx>
        <c:axId val="35764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357637136"/>
        <c:crosses val="autoZero"/>
        <c:auto val="1"/>
        <c:lblAlgn val="ctr"/>
        <c:lblOffset val="100"/>
        <c:noMultiLvlLbl val="0"/>
      </c:catAx>
      <c:valAx>
        <c:axId val="357637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35764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Comunica</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lineChart>
        <c:grouping val="percentStacked"/>
        <c:varyColors val="0"/>
        <c:ser>
          <c:idx val="0"/>
          <c:order val="0"/>
          <c:tx>
            <c:strRef>
              <c:f>Hoja1!$A$83</c:f>
              <c:strCache>
                <c:ptCount val="1"/>
                <c:pt idx="0">
                  <c:v>masculino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Hoja1!$B$82:$C$82</c:f>
              <c:strCache>
                <c:ptCount val="2"/>
                <c:pt idx="0">
                  <c:v>si</c:v>
                </c:pt>
                <c:pt idx="1">
                  <c:v>no</c:v>
                </c:pt>
              </c:strCache>
            </c:strRef>
          </c:cat>
          <c:val>
            <c:numRef>
              <c:f>Hoja1!$B$83:$C$83</c:f>
              <c:numCache>
                <c:formatCode>General</c:formatCode>
                <c:ptCount val="2"/>
                <c:pt idx="0">
                  <c:v>69</c:v>
                </c:pt>
                <c:pt idx="1">
                  <c:v>31</c:v>
                </c:pt>
              </c:numCache>
            </c:numRef>
          </c:val>
          <c:smooth val="0"/>
          <c:extLst>
            <c:ext xmlns:c16="http://schemas.microsoft.com/office/drawing/2014/chart" uri="{C3380CC4-5D6E-409C-BE32-E72D297353CC}">
              <c16:uniqueId val="{00000000-5FB0-49C6-8E9C-61E07727E483}"/>
            </c:ext>
          </c:extLst>
        </c:ser>
        <c:ser>
          <c:idx val="1"/>
          <c:order val="1"/>
          <c:tx>
            <c:strRef>
              <c:f>Hoja1!$A$84</c:f>
              <c:strCache>
                <c:ptCount val="1"/>
                <c:pt idx="0">
                  <c:v>femenino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Hoja1!$B$82:$C$82</c:f>
              <c:strCache>
                <c:ptCount val="2"/>
                <c:pt idx="0">
                  <c:v>si</c:v>
                </c:pt>
                <c:pt idx="1">
                  <c:v>no</c:v>
                </c:pt>
              </c:strCache>
            </c:strRef>
          </c:cat>
          <c:val>
            <c:numRef>
              <c:f>Hoja1!$B$84:$C$84</c:f>
              <c:numCache>
                <c:formatCode>General</c:formatCode>
                <c:ptCount val="2"/>
                <c:pt idx="0">
                  <c:v>76</c:v>
                </c:pt>
                <c:pt idx="1">
                  <c:v>24</c:v>
                </c:pt>
              </c:numCache>
            </c:numRef>
          </c:val>
          <c:smooth val="0"/>
          <c:extLst>
            <c:ext xmlns:c16="http://schemas.microsoft.com/office/drawing/2014/chart" uri="{C3380CC4-5D6E-409C-BE32-E72D297353CC}">
              <c16:uniqueId val="{00000001-5FB0-49C6-8E9C-61E07727E483}"/>
            </c:ext>
          </c:extLst>
        </c:ser>
        <c:dLbls>
          <c:showLegendKey val="0"/>
          <c:showVal val="0"/>
          <c:showCatName val="0"/>
          <c:showSerName val="0"/>
          <c:showPercent val="0"/>
          <c:showBubbleSize val="0"/>
        </c:dLbls>
        <c:marker val="1"/>
        <c:smooth val="0"/>
        <c:axId val="262671840"/>
        <c:axId val="262664352"/>
      </c:lineChart>
      <c:catAx>
        <c:axId val="26267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262664352"/>
        <c:crosses val="autoZero"/>
        <c:auto val="1"/>
        <c:lblAlgn val="ctr"/>
        <c:lblOffset val="100"/>
        <c:noMultiLvlLbl val="0"/>
      </c:catAx>
      <c:valAx>
        <c:axId val="262664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26267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zero"/>
    <c:showDLblsOverMax val="0"/>
  </c:chart>
  <c:spPr>
    <a:noFill/>
    <a:ln>
      <a:noFill/>
    </a:ln>
    <a:effectLst/>
  </c:spPr>
  <c:txPr>
    <a:bodyPr/>
    <a:lstStyle/>
    <a:p>
      <a:pPr>
        <a:defRPr lang="en-US"/>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Levantar mano</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bar"/>
        <c:grouping val="percentStacked"/>
        <c:varyColors val="0"/>
        <c:ser>
          <c:idx val="0"/>
          <c:order val="0"/>
          <c:tx>
            <c:strRef>
              <c:f>Hoja1!$A$99</c:f>
              <c:strCache>
                <c:ptCount val="1"/>
                <c:pt idx="0">
                  <c:v>masculino</c:v>
                </c:pt>
              </c:strCache>
            </c:strRef>
          </c:tx>
          <c:spPr>
            <a:solidFill>
              <a:schemeClr val="accent1"/>
            </a:solidFill>
            <a:ln>
              <a:noFill/>
            </a:ln>
            <a:effectLst/>
            <a:sp3d/>
          </c:spPr>
          <c:invertIfNegative val="0"/>
          <c:cat>
            <c:strRef>
              <c:f>Hoja1!$B$98:$C$98</c:f>
              <c:strCache>
                <c:ptCount val="2"/>
                <c:pt idx="0">
                  <c:v>izquierda</c:v>
                </c:pt>
                <c:pt idx="1">
                  <c:v>derecha</c:v>
                </c:pt>
              </c:strCache>
            </c:strRef>
          </c:cat>
          <c:val>
            <c:numRef>
              <c:f>Hoja1!$B$99:$C$99</c:f>
              <c:numCache>
                <c:formatCode>General</c:formatCode>
                <c:ptCount val="2"/>
                <c:pt idx="0">
                  <c:v>32</c:v>
                </c:pt>
                <c:pt idx="1">
                  <c:v>68</c:v>
                </c:pt>
              </c:numCache>
            </c:numRef>
          </c:val>
          <c:extLst>
            <c:ext xmlns:c16="http://schemas.microsoft.com/office/drawing/2014/chart" uri="{C3380CC4-5D6E-409C-BE32-E72D297353CC}">
              <c16:uniqueId val="{00000000-B086-413C-9A2C-FCFF1FF5FABF}"/>
            </c:ext>
          </c:extLst>
        </c:ser>
        <c:ser>
          <c:idx val="1"/>
          <c:order val="1"/>
          <c:tx>
            <c:strRef>
              <c:f>Hoja1!$A$100</c:f>
              <c:strCache>
                <c:ptCount val="1"/>
                <c:pt idx="0">
                  <c:v>femenino</c:v>
                </c:pt>
              </c:strCache>
            </c:strRef>
          </c:tx>
          <c:spPr>
            <a:solidFill>
              <a:schemeClr val="accent2"/>
            </a:solidFill>
            <a:ln>
              <a:noFill/>
            </a:ln>
            <a:effectLst/>
            <a:sp3d/>
          </c:spPr>
          <c:invertIfNegative val="0"/>
          <c:cat>
            <c:strRef>
              <c:f>Hoja1!$B$98:$C$98</c:f>
              <c:strCache>
                <c:ptCount val="2"/>
                <c:pt idx="0">
                  <c:v>izquierda</c:v>
                </c:pt>
                <c:pt idx="1">
                  <c:v>derecha</c:v>
                </c:pt>
              </c:strCache>
            </c:strRef>
          </c:cat>
          <c:val>
            <c:numRef>
              <c:f>Hoja1!$B$100:$C$100</c:f>
              <c:numCache>
                <c:formatCode>General</c:formatCode>
                <c:ptCount val="2"/>
                <c:pt idx="0">
                  <c:v>41</c:v>
                </c:pt>
                <c:pt idx="1">
                  <c:v>56</c:v>
                </c:pt>
              </c:numCache>
            </c:numRef>
          </c:val>
          <c:extLst>
            <c:ext xmlns:c16="http://schemas.microsoft.com/office/drawing/2014/chart" uri="{C3380CC4-5D6E-409C-BE32-E72D297353CC}">
              <c16:uniqueId val="{00000001-B086-413C-9A2C-FCFF1FF5FABF}"/>
            </c:ext>
          </c:extLst>
        </c:ser>
        <c:dLbls>
          <c:showLegendKey val="0"/>
          <c:showVal val="0"/>
          <c:showCatName val="0"/>
          <c:showSerName val="0"/>
          <c:showPercent val="0"/>
          <c:showBubbleSize val="0"/>
        </c:dLbls>
        <c:gapWidth val="150"/>
        <c:overlap val="100"/>
        <c:axId val="423720816"/>
        <c:axId val="423717072"/>
      </c:barChart>
      <c:catAx>
        <c:axId val="423720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423717072"/>
        <c:crosses val="autoZero"/>
        <c:auto val="1"/>
        <c:lblAlgn val="ctr"/>
        <c:lblOffset val="100"/>
        <c:noMultiLvlLbl val="0"/>
      </c:catAx>
      <c:valAx>
        <c:axId val="423717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42372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Tareas</a:t>
            </a:r>
          </a:p>
        </c:rich>
      </c:tx>
      <c:layout>
        <c:manualLayout>
          <c:xMode val="edge"/>
          <c:yMode val="edge"/>
          <c:x val="0.35134711286089199"/>
          <c:y val="1.85185185185185E-2"/>
        </c:manualLayout>
      </c:layout>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Hoja1!$A$115</c:f>
              <c:strCache>
                <c:ptCount val="1"/>
                <c:pt idx="0">
                  <c:v>masculino</c:v>
                </c:pt>
              </c:strCache>
            </c:strRef>
          </c:tx>
          <c:spPr>
            <a:solidFill>
              <a:schemeClr val="accent1"/>
            </a:solidFill>
            <a:ln>
              <a:noFill/>
            </a:ln>
            <a:effectLst/>
            <a:sp3d/>
          </c:spPr>
          <c:invertIfNegative val="0"/>
          <c:cat>
            <c:strRef>
              <c:f>Hoja1!$B$114:$D$114</c:f>
              <c:strCache>
                <c:ptCount val="3"/>
                <c:pt idx="0">
                  <c:v>una</c:v>
                </c:pt>
                <c:pt idx="1">
                  <c:v>dos</c:v>
                </c:pt>
                <c:pt idx="2">
                  <c:v>mas de dos</c:v>
                </c:pt>
              </c:strCache>
            </c:strRef>
          </c:cat>
          <c:val>
            <c:numRef>
              <c:f>Hoja1!$B$115:$D$115</c:f>
              <c:numCache>
                <c:formatCode>General</c:formatCode>
                <c:ptCount val="3"/>
                <c:pt idx="0">
                  <c:v>6</c:v>
                </c:pt>
                <c:pt idx="1">
                  <c:v>63</c:v>
                </c:pt>
                <c:pt idx="2">
                  <c:v>31</c:v>
                </c:pt>
              </c:numCache>
            </c:numRef>
          </c:val>
          <c:extLst>
            <c:ext xmlns:c16="http://schemas.microsoft.com/office/drawing/2014/chart" uri="{C3380CC4-5D6E-409C-BE32-E72D297353CC}">
              <c16:uniqueId val="{00000000-D79E-45B6-9B49-04AEEFCD1E89}"/>
            </c:ext>
          </c:extLst>
        </c:ser>
        <c:ser>
          <c:idx val="1"/>
          <c:order val="1"/>
          <c:tx>
            <c:strRef>
              <c:f>Hoja1!$A$116</c:f>
              <c:strCache>
                <c:ptCount val="1"/>
                <c:pt idx="0">
                  <c:v>femenino</c:v>
                </c:pt>
              </c:strCache>
            </c:strRef>
          </c:tx>
          <c:spPr>
            <a:solidFill>
              <a:schemeClr val="accent2"/>
            </a:solidFill>
            <a:ln>
              <a:noFill/>
            </a:ln>
            <a:effectLst/>
            <a:sp3d/>
          </c:spPr>
          <c:invertIfNegative val="0"/>
          <c:cat>
            <c:strRef>
              <c:f>Hoja1!$B$114:$D$114</c:f>
              <c:strCache>
                <c:ptCount val="3"/>
                <c:pt idx="0">
                  <c:v>una</c:v>
                </c:pt>
                <c:pt idx="1">
                  <c:v>dos</c:v>
                </c:pt>
                <c:pt idx="2">
                  <c:v>mas de dos</c:v>
                </c:pt>
              </c:strCache>
            </c:strRef>
          </c:cat>
          <c:val>
            <c:numRef>
              <c:f>Hoja1!$B$116:$D$116</c:f>
              <c:numCache>
                <c:formatCode>General</c:formatCode>
                <c:ptCount val="3"/>
                <c:pt idx="0">
                  <c:v>7</c:v>
                </c:pt>
                <c:pt idx="1">
                  <c:v>55</c:v>
                </c:pt>
                <c:pt idx="2">
                  <c:v>38</c:v>
                </c:pt>
              </c:numCache>
            </c:numRef>
          </c:val>
          <c:extLst>
            <c:ext xmlns:c16="http://schemas.microsoft.com/office/drawing/2014/chart" uri="{C3380CC4-5D6E-409C-BE32-E72D297353CC}">
              <c16:uniqueId val="{00000001-D79E-45B6-9B49-04AEEFCD1E89}"/>
            </c:ext>
          </c:extLst>
        </c:ser>
        <c:dLbls>
          <c:showLegendKey val="0"/>
          <c:showVal val="0"/>
          <c:showCatName val="0"/>
          <c:showSerName val="0"/>
          <c:showPercent val="0"/>
          <c:showBubbleSize val="0"/>
        </c:dLbls>
        <c:gapWidth val="150"/>
        <c:axId val="350147712"/>
        <c:axId val="350152704"/>
      </c:barChart>
      <c:catAx>
        <c:axId val="350147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350152704"/>
        <c:crosses val="autoZero"/>
        <c:auto val="1"/>
        <c:lblAlgn val="ctr"/>
        <c:lblOffset val="100"/>
        <c:noMultiLvlLbl val="0"/>
      </c:catAx>
      <c:valAx>
        <c:axId val="35015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350147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Al nacer</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Hoja1!$A$130</c:f>
              <c:strCache>
                <c:ptCount val="1"/>
                <c:pt idx="0">
                  <c:v>masculino</c:v>
                </c:pt>
              </c:strCache>
            </c:strRef>
          </c:tx>
          <c:spPr>
            <a:solidFill>
              <a:schemeClr val="accent1"/>
            </a:solidFill>
            <a:ln>
              <a:noFill/>
            </a:ln>
            <a:effectLst/>
            <a:sp3d/>
          </c:spPr>
          <c:invertIfNegative val="0"/>
          <c:cat>
            <c:strRef>
              <c:f>Hoja1!$B$129:$C$129</c:f>
              <c:strCache>
                <c:ptCount val="2"/>
                <c:pt idx="0">
                  <c:v>hombre</c:v>
                </c:pt>
                <c:pt idx="1">
                  <c:v>mujer</c:v>
                </c:pt>
              </c:strCache>
            </c:strRef>
          </c:cat>
          <c:val>
            <c:numRef>
              <c:f>Hoja1!$B$130:$C$130</c:f>
              <c:numCache>
                <c:formatCode>General</c:formatCode>
                <c:ptCount val="2"/>
                <c:pt idx="0">
                  <c:v>92</c:v>
                </c:pt>
                <c:pt idx="1">
                  <c:v>8</c:v>
                </c:pt>
              </c:numCache>
            </c:numRef>
          </c:val>
          <c:extLst>
            <c:ext xmlns:c16="http://schemas.microsoft.com/office/drawing/2014/chart" uri="{C3380CC4-5D6E-409C-BE32-E72D297353CC}">
              <c16:uniqueId val="{00000000-8BAF-4178-8739-5C75ACA7CB3E}"/>
            </c:ext>
          </c:extLst>
        </c:ser>
        <c:ser>
          <c:idx val="1"/>
          <c:order val="1"/>
          <c:tx>
            <c:strRef>
              <c:f>Hoja1!$A$131</c:f>
              <c:strCache>
                <c:ptCount val="1"/>
                <c:pt idx="0">
                  <c:v>femenino</c:v>
                </c:pt>
              </c:strCache>
            </c:strRef>
          </c:tx>
          <c:spPr>
            <a:solidFill>
              <a:schemeClr val="accent2"/>
            </a:solidFill>
            <a:ln>
              <a:noFill/>
            </a:ln>
            <a:effectLst/>
            <a:sp3d/>
          </c:spPr>
          <c:invertIfNegative val="0"/>
          <c:cat>
            <c:strRef>
              <c:f>Hoja1!$B$129:$C$129</c:f>
              <c:strCache>
                <c:ptCount val="2"/>
                <c:pt idx="0">
                  <c:v>hombre</c:v>
                </c:pt>
                <c:pt idx="1">
                  <c:v>mujer</c:v>
                </c:pt>
              </c:strCache>
            </c:strRef>
          </c:cat>
          <c:val>
            <c:numRef>
              <c:f>Hoja1!$B$131:$C$131</c:f>
              <c:numCache>
                <c:formatCode>General</c:formatCode>
                <c:ptCount val="2"/>
                <c:pt idx="0">
                  <c:v>20</c:v>
                </c:pt>
                <c:pt idx="1">
                  <c:v>80</c:v>
                </c:pt>
              </c:numCache>
            </c:numRef>
          </c:val>
          <c:extLst>
            <c:ext xmlns:c16="http://schemas.microsoft.com/office/drawing/2014/chart" uri="{C3380CC4-5D6E-409C-BE32-E72D297353CC}">
              <c16:uniqueId val="{00000001-8BAF-4178-8739-5C75ACA7CB3E}"/>
            </c:ext>
          </c:extLst>
        </c:ser>
        <c:dLbls>
          <c:showLegendKey val="0"/>
          <c:showVal val="0"/>
          <c:showCatName val="0"/>
          <c:showSerName val="0"/>
          <c:showPercent val="0"/>
          <c:showBubbleSize val="0"/>
        </c:dLbls>
        <c:gapWidth val="150"/>
        <c:axId val="168904224"/>
        <c:axId val="168900480"/>
      </c:barChart>
      <c:catAx>
        <c:axId val="168904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168900480"/>
        <c:crosses val="autoZero"/>
        <c:auto val="1"/>
        <c:lblAlgn val="ctr"/>
        <c:lblOffset val="100"/>
        <c:noMultiLvlLbl val="0"/>
      </c:catAx>
      <c:valAx>
        <c:axId val="168900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16890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Instinto</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areaChart>
        <c:grouping val="standard"/>
        <c:varyColors val="0"/>
        <c:ser>
          <c:idx val="0"/>
          <c:order val="0"/>
          <c:tx>
            <c:strRef>
              <c:f>Hoja1!$A$147</c:f>
              <c:strCache>
                <c:ptCount val="1"/>
                <c:pt idx="0">
                  <c:v>masculino</c:v>
                </c:pt>
              </c:strCache>
            </c:strRef>
          </c:tx>
          <c:spPr>
            <a:solidFill>
              <a:schemeClr val="accent1"/>
            </a:solidFill>
            <a:ln>
              <a:noFill/>
            </a:ln>
            <a:effectLst/>
            <a:sp3d/>
          </c:spPr>
          <c:cat>
            <c:strRef>
              <c:f>Hoja1!$B$146:$C$146</c:f>
              <c:strCache>
                <c:ptCount val="2"/>
                <c:pt idx="0">
                  <c:v>si</c:v>
                </c:pt>
                <c:pt idx="1">
                  <c:v>no</c:v>
                </c:pt>
              </c:strCache>
            </c:strRef>
          </c:cat>
          <c:val>
            <c:numRef>
              <c:f>Hoja1!$B$147:$C$147</c:f>
              <c:numCache>
                <c:formatCode>General</c:formatCode>
                <c:ptCount val="2"/>
                <c:pt idx="0">
                  <c:v>68</c:v>
                </c:pt>
                <c:pt idx="1">
                  <c:v>32</c:v>
                </c:pt>
              </c:numCache>
            </c:numRef>
          </c:val>
          <c:extLst>
            <c:ext xmlns:c16="http://schemas.microsoft.com/office/drawing/2014/chart" uri="{C3380CC4-5D6E-409C-BE32-E72D297353CC}">
              <c16:uniqueId val="{00000000-56F0-4979-B7E3-2FE6A80E5F85}"/>
            </c:ext>
          </c:extLst>
        </c:ser>
        <c:ser>
          <c:idx val="1"/>
          <c:order val="1"/>
          <c:tx>
            <c:strRef>
              <c:f>Hoja1!$A$148</c:f>
              <c:strCache>
                <c:ptCount val="1"/>
                <c:pt idx="0">
                  <c:v>femenino</c:v>
                </c:pt>
              </c:strCache>
            </c:strRef>
          </c:tx>
          <c:spPr>
            <a:solidFill>
              <a:schemeClr val="accent2"/>
            </a:solidFill>
            <a:ln>
              <a:noFill/>
            </a:ln>
            <a:effectLst/>
            <a:sp3d/>
          </c:spPr>
          <c:cat>
            <c:strRef>
              <c:f>Hoja1!$B$146:$C$146</c:f>
              <c:strCache>
                <c:ptCount val="2"/>
                <c:pt idx="0">
                  <c:v>si</c:v>
                </c:pt>
                <c:pt idx="1">
                  <c:v>no</c:v>
                </c:pt>
              </c:strCache>
            </c:strRef>
          </c:cat>
          <c:val>
            <c:numRef>
              <c:f>Hoja1!$B$148:$C$148</c:f>
              <c:numCache>
                <c:formatCode>General</c:formatCode>
                <c:ptCount val="2"/>
                <c:pt idx="0">
                  <c:v>75</c:v>
                </c:pt>
                <c:pt idx="1">
                  <c:v>25</c:v>
                </c:pt>
              </c:numCache>
            </c:numRef>
          </c:val>
          <c:extLst>
            <c:ext xmlns:c16="http://schemas.microsoft.com/office/drawing/2014/chart" uri="{C3380CC4-5D6E-409C-BE32-E72D297353CC}">
              <c16:uniqueId val="{00000001-56F0-4979-B7E3-2FE6A80E5F85}"/>
            </c:ext>
          </c:extLst>
        </c:ser>
        <c:dLbls>
          <c:showLegendKey val="0"/>
          <c:showVal val="0"/>
          <c:showCatName val="0"/>
          <c:showSerName val="0"/>
          <c:showPercent val="0"/>
          <c:showBubbleSize val="0"/>
        </c:dLbls>
        <c:axId val="517404864"/>
        <c:axId val="517412768"/>
      </c:areaChart>
      <c:catAx>
        <c:axId val="517404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17412768"/>
        <c:crosses val="autoZero"/>
        <c:auto val="1"/>
        <c:lblAlgn val="ctr"/>
        <c:lblOffset val="100"/>
        <c:noMultiLvlLbl val="0"/>
      </c:catAx>
      <c:valAx>
        <c:axId val="517412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174048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zero"/>
    <c:showDLblsOverMax val="0"/>
  </c:chart>
  <c:spPr>
    <a:noFill/>
    <a:ln>
      <a:noFill/>
    </a:ln>
    <a:effectLst/>
  </c:spPr>
  <c:txPr>
    <a:bodyPr/>
    <a:lstStyle/>
    <a:p>
      <a:pPr>
        <a:defRPr lang="en-US"/>
      </a:pPr>
      <a:endParaRPr lang="es-S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s-ES_tradnl"/>
              <a:t>Autoestima</a:t>
            </a:r>
          </a:p>
        </c:rich>
      </c:tx>
      <c:overlay val="0"/>
      <c:spPr>
        <a:noFill/>
        <a:ln>
          <a:noFill/>
        </a:ln>
        <a:effectLst/>
      </c:spPr>
      <c:txPr>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bar"/>
        <c:grouping val="clustered"/>
        <c:varyColors val="0"/>
        <c:ser>
          <c:idx val="0"/>
          <c:order val="0"/>
          <c:tx>
            <c:strRef>
              <c:f>Hoja1!$A$163</c:f>
              <c:strCache>
                <c:ptCount val="1"/>
                <c:pt idx="0">
                  <c:v>masculino</c:v>
                </c:pt>
              </c:strCache>
            </c:strRef>
          </c:tx>
          <c:spPr>
            <a:solidFill>
              <a:schemeClr val="accent1"/>
            </a:solidFill>
            <a:ln>
              <a:noFill/>
            </a:ln>
            <a:effectLst/>
          </c:spPr>
          <c:invertIfNegative val="0"/>
          <c:cat>
            <c:strRef>
              <c:f>Hoja1!$B$162:$E$162</c:f>
              <c:strCache>
                <c:ptCount val="4"/>
                <c:pt idx="0">
                  <c:v>muy desacuerdo</c:v>
                </c:pt>
                <c:pt idx="1">
                  <c:v>desacuerdo</c:v>
                </c:pt>
                <c:pt idx="2">
                  <c:v>de acuerdo</c:v>
                </c:pt>
                <c:pt idx="3">
                  <c:v>muy de acuerdo</c:v>
                </c:pt>
              </c:strCache>
            </c:strRef>
          </c:cat>
          <c:val>
            <c:numRef>
              <c:f>Hoja1!$B$163:$E$163</c:f>
              <c:numCache>
                <c:formatCode>General</c:formatCode>
                <c:ptCount val="4"/>
                <c:pt idx="0">
                  <c:v>29</c:v>
                </c:pt>
                <c:pt idx="1">
                  <c:v>42</c:v>
                </c:pt>
                <c:pt idx="2">
                  <c:v>23</c:v>
                </c:pt>
                <c:pt idx="3">
                  <c:v>6</c:v>
                </c:pt>
              </c:numCache>
            </c:numRef>
          </c:val>
          <c:extLst>
            <c:ext xmlns:c16="http://schemas.microsoft.com/office/drawing/2014/chart" uri="{C3380CC4-5D6E-409C-BE32-E72D297353CC}">
              <c16:uniqueId val="{00000000-AC7A-47BE-8DA4-D34C174186E0}"/>
            </c:ext>
          </c:extLst>
        </c:ser>
        <c:ser>
          <c:idx val="1"/>
          <c:order val="1"/>
          <c:tx>
            <c:strRef>
              <c:f>Hoja1!$A$164</c:f>
              <c:strCache>
                <c:ptCount val="1"/>
                <c:pt idx="0">
                  <c:v>femenino</c:v>
                </c:pt>
              </c:strCache>
            </c:strRef>
          </c:tx>
          <c:spPr>
            <a:solidFill>
              <a:schemeClr val="accent2"/>
            </a:solidFill>
            <a:ln>
              <a:noFill/>
            </a:ln>
            <a:effectLst/>
          </c:spPr>
          <c:invertIfNegative val="0"/>
          <c:cat>
            <c:strRef>
              <c:f>Hoja1!$B$162:$E$162</c:f>
              <c:strCache>
                <c:ptCount val="4"/>
                <c:pt idx="0">
                  <c:v>muy desacuerdo</c:v>
                </c:pt>
                <c:pt idx="1">
                  <c:v>desacuerdo</c:v>
                </c:pt>
                <c:pt idx="2">
                  <c:v>de acuerdo</c:v>
                </c:pt>
                <c:pt idx="3">
                  <c:v>muy de acuerdo</c:v>
                </c:pt>
              </c:strCache>
            </c:strRef>
          </c:cat>
          <c:val>
            <c:numRef>
              <c:f>Hoja1!$B$164:$E$164</c:f>
              <c:numCache>
                <c:formatCode>General</c:formatCode>
                <c:ptCount val="4"/>
                <c:pt idx="0">
                  <c:v>8</c:v>
                </c:pt>
                <c:pt idx="1">
                  <c:v>31</c:v>
                </c:pt>
                <c:pt idx="2">
                  <c:v>47</c:v>
                </c:pt>
                <c:pt idx="3">
                  <c:v>14</c:v>
                </c:pt>
              </c:numCache>
            </c:numRef>
          </c:val>
          <c:extLst>
            <c:ext xmlns:c16="http://schemas.microsoft.com/office/drawing/2014/chart" uri="{C3380CC4-5D6E-409C-BE32-E72D297353CC}">
              <c16:uniqueId val="{00000001-AC7A-47BE-8DA4-D34C174186E0}"/>
            </c:ext>
          </c:extLst>
        </c:ser>
        <c:dLbls>
          <c:showLegendKey val="0"/>
          <c:showVal val="0"/>
          <c:showCatName val="0"/>
          <c:showSerName val="0"/>
          <c:showPercent val="0"/>
          <c:showBubbleSize val="0"/>
        </c:dLbls>
        <c:gapWidth val="182"/>
        <c:axId val="544983232"/>
        <c:axId val="544976160"/>
      </c:barChart>
      <c:catAx>
        <c:axId val="54498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44976160"/>
        <c:crosses val="autoZero"/>
        <c:auto val="1"/>
        <c:lblAlgn val="ctr"/>
        <c:lblOffset val="100"/>
        <c:noMultiLvlLbl val="0"/>
      </c:catAx>
      <c:valAx>
        <c:axId val="544976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crossAx val="544983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lang="en-US"/>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6398B6-BAE5-44E0-88BF-0301CDB6267D}" type="datetimeFigureOut">
              <a:rPr lang="es-ES_tradnl" smtClean="0"/>
              <a:t>26/10/2023</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AB165E-A0C8-4996-B430-2C01D5F249D6}" type="slidenum">
              <a:rPr lang="es-ES_tradnl" smtClean="0"/>
              <a:t>‹Nº›</a:t>
            </a:fld>
            <a:endParaRPr lang="es-ES_tradn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t>10/26/2023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5109983" y="794719"/>
            <a:ext cx="6275035"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802747" y="798444"/>
            <a:ext cx="6268622" cy="525730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10/26/2023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7870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1688" y="266700"/>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26164" y="852036"/>
            <a:ext cx="3498979" cy="2456442"/>
          </a:xfrm>
        </p:spPr>
        <p:txBody>
          <a:bodyPr>
            <a:normAutofit/>
          </a:bodyPr>
          <a:lstStyle>
            <a:lvl1pPr>
              <a:defRPr sz="2800">
                <a:solidFill>
                  <a:srgbClr val="FFFEFF"/>
                </a:solidFill>
              </a:defRPr>
            </a:lvl1pPr>
          </a:lstStyle>
          <a:p>
            <a:r>
              <a:rPr lang="es-ES" dirty="0"/>
              <a:t>Haga clic para modificar el estilo de título del patrón</a:t>
            </a:r>
            <a:endParaRPr lang="en-US" dirty="0"/>
          </a:p>
        </p:txBody>
      </p:sp>
      <p:sp>
        <p:nvSpPr>
          <p:cNvPr id="3" name="Content Placeholder 2"/>
          <p:cNvSpPr>
            <a:spLocks noGrp="1"/>
          </p:cNvSpPr>
          <p:nvPr>
            <p:ph idx="1" hasCustomPrompt="1"/>
          </p:nvPr>
        </p:nvSpPr>
        <p:spPr>
          <a:xfrm>
            <a:off x="5105400" y="287337"/>
            <a:ext cx="6281873" cy="6042282"/>
          </a:xfrm>
        </p:spPr>
        <p:txBody>
          <a:bodyPr anchor="ctr"/>
          <a:lstStyle>
            <a:lvl1pPr>
              <a:defRPr sz="1800"/>
            </a:lvl1pPr>
            <a:lvl2pPr>
              <a:defRPr sz="1800"/>
            </a:lvl2pPr>
            <a:lvl3pPr>
              <a:defRPr sz="1800"/>
            </a:lvl3pPr>
            <a:lvl4pPr>
              <a:defRPr sz="1800"/>
            </a:lvl4pPr>
            <a:lvl5pPr>
              <a:defRPr sz="18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10/26/2023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5120878" y="803187"/>
            <a:ext cx="6269591" cy="23826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5118447" y="3672162"/>
            <a:ext cx="6272022" cy="23835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10/26/2023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5125305" y="1488985"/>
            <a:ext cx="6264350" cy="169685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5118447" y="4351687"/>
            <a:ext cx="6265588" cy="17040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10/26/2023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10/26/2023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5109983" y="802809"/>
            <a:ext cx="6275035" cy="524994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10/26/2023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10/26/2023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t>10/26/2023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_tradnl" dirty="0"/>
          </a:p>
        </p:txBody>
      </p:sp>
      <p:sp>
        <p:nvSpPr>
          <p:cNvPr id="3" name="Subtítulo 2"/>
          <p:cNvSpPr>
            <a:spLocks noGrp="1"/>
          </p:cNvSpPr>
          <p:nvPr>
            <p:ph type="subTitle" idx="1"/>
          </p:nvPr>
        </p:nvSpPr>
        <p:spPr/>
        <p:txBody>
          <a:bodyPr/>
          <a:lstStyle/>
          <a:p>
            <a:endParaRPr lang="es-ES_tradnl"/>
          </a:p>
        </p:txBody>
      </p:sp>
      <p:pic>
        <p:nvPicPr>
          <p:cNvPr id="5" name="Imagen 4"/>
          <p:cNvPicPr>
            <a:picLocks noChangeAspect="1"/>
          </p:cNvPicPr>
          <p:nvPr/>
        </p:nvPicPr>
        <p:blipFill rotWithShape="1">
          <a:blip r:embed="rId2"/>
          <a:srcRect t="20507"/>
          <a:stretch>
            <a:fillRect/>
          </a:stretch>
        </p:blipFill>
        <p:spPr>
          <a:xfrm>
            <a:off x="2276475" y="1238250"/>
            <a:ext cx="7129214" cy="3990603"/>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3"/>
          <a:stretch>
            <a:fillRect/>
          </a:stretch>
        </p:blipFill>
        <p:spPr>
          <a:xfrm>
            <a:off x="304800" y="2075504"/>
            <a:ext cx="1924050" cy="2371725"/>
          </a:xfrm>
          <a:prstGeom prst="rect">
            <a:avLst/>
          </a:prstGeom>
        </p:spPr>
      </p:pic>
      <p:pic>
        <p:nvPicPr>
          <p:cNvPr id="7" name="Imagen 6"/>
          <p:cNvPicPr>
            <a:picLocks noChangeAspect="1"/>
          </p:cNvPicPr>
          <p:nvPr/>
        </p:nvPicPr>
        <p:blipFill>
          <a:blip r:embed="rId4"/>
          <a:stretch>
            <a:fillRect/>
          </a:stretch>
        </p:blipFill>
        <p:spPr>
          <a:xfrm>
            <a:off x="10202700" y="3827918"/>
            <a:ext cx="1603126" cy="1603126"/>
          </a:xfrm>
          <a:prstGeom prst="rect">
            <a:avLst/>
          </a:prstGeom>
        </p:spPr>
      </p:pic>
      <p:pic>
        <p:nvPicPr>
          <p:cNvPr id="10" name="Imagen 9"/>
          <p:cNvPicPr>
            <a:picLocks noChangeAspect="1"/>
          </p:cNvPicPr>
          <p:nvPr/>
        </p:nvPicPr>
        <p:blipFill>
          <a:blip r:embed="rId5"/>
          <a:stretch>
            <a:fillRect/>
          </a:stretch>
        </p:blipFill>
        <p:spPr>
          <a:xfrm>
            <a:off x="9453314" y="2033988"/>
            <a:ext cx="2619375" cy="1743075"/>
          </a:xfrm>
          <a:prstGeom prst="rect">
            <a:avLst/>
          </a:prstGeom>
        </p:spPr>
      </p:pic>
      <p:sp>
        <p:nvSpPr>
          <p:cNvPr id="4" name="CuadroTexto 3"/>
          <p:cNvSpPr txBox="1"/>
          <p:nvPr/>
        </p:nvSpPr>
        <p:spPr>
          <a:xfrm>
            <a:off x="632012" y="5728447"/>
            <a:ext cx="11440677" cy="645160"/>
          </a:xfrm>
          <a:prstGeom prst="rect">
            <a:avLst/>
          </a:prstGeom>
          <a:noFill/>
        </p:spPr>
        <p:txBody>
          <a:bodyPr wrap="square" rtlCol="0">
            <a:spAutoFit/>
          </a:bodyPr>
          <a:lstStyle/>
          <a:p>
            <a:r>
              <a:rPr lang="es-SV" dirty="0"/>
              <a:t>AGRADECIMIENTO A FACULTAD MEDICINA.IMPRENTA E EDITORIAL UNIVERSITARIA ,JUNTA DIRECTIVA</a:t>
            </a:r>
            <a:r>
              <a:rPr lang="es-ES" altLang="es-SV" dirty="0"/>
              <a:t>,COMITÉ DE ETICA FM, UNICA FM</a:t>
            </a:r>
            <a:r>
              <a:rPr lang="es-SV" dirty="0"/>
              <a:t> , PROYECCION SOCIAL FM. </a:t>
            </a:r>
            <a:r>
              <a:rPr lang="es-SV"/>
              <a:t>COMUNICACIONES UES.</a:t>
            </a:r>
            <a:endParaRPr lang="es-SV"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Resultados y análisis. </a:t>
            </a:r>
          </a:p>
        </p:txBody>
      </p:sp>
      <p:pic>
        <p:nvPicPr>
          <p:cNvPr id="5" name="Marcador de contenido 4"/>
          <p:cNvPicPr>
            <a:picLocks noGrp="1" noChangeAspect="1"/>
          </p:cNvPicPr>
          <p:nvPr>
            <p:ph idx="1"/>
          </p:nvPr>
        </p:nvPicPr>
        <p:blipFill>
          <a:blip r:embed="rId2"/>
          <a:stretch>
            <a:fillRect/>
          </a:stretch>
        </p:blipFill>
        <p:spPr>
          <a:xfrm>
            <a:off x="5562600" y="480873"/>
            <a:ext cx="5007769" cy="5896253"/>
          </a:xfrm>
        </p:spPr>
      </p:pic>
      <p:pic>
        <p:nvPicPr>
          <p:cNvPr id="4" name="Imagen 3"/>
          <p:cNvPicPr>
            <a:picLocks noChangeAspect="1"/>
          </p:cNvPicPr>
          <p:nvPr/>
        </p:nvPicPr>
        <p:blipFill>
          <a:blip r:embed="rId3"/>
          <a:stretch>
            <a:fillRect/>
          </a:stretch>
        </p:blipFill>
        <p:spPr>
          <a:xfrm>
            <a:off x="1051653" y="3644900"/>
            <a:ext cx="3048000" cy="304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Análisis estadístico</a:t>
            </a:r>
          </a:p>
        </p:txBody>
      </p:sp>
      <p:sp>
        <p:nvSpPr>
          <p:cNvPr id="3" name="Marcador de contenido 2"/>
          <p:cNvSpPr>
            <a:spLocks noGrp="1"/>
          </p:cNvSpPr>
          <p:nvPr>
            <p:ph idx="1"/>
          </p:nvPr>
        </p:nvSpPr>
        <p:spPr/>
        <p:txBody>
          <a:bodyPr>
            <a:normAutofit/>
          </a:bodyPr>
          <a:lstStyle/>
          <a:p>
            <a:pPr algn="just"/>
            <a:r>
              <a:rPr lang="es-ES" dirty="0">
                <a:effectLst/>
                <a:latin typeface="Calibri" panose="020F0502020204030204" pitchFamily="34" charset="0"/>
                <a:ea typeface="SimSun" panose="02010600030101010101" pitchFamily="2" charset="-122"/>
                <a:cs typeface="Arial" panose="020B0604020202020204" pitchFamily="34" charset="0"/>
              </a:rPr>
              <a:t>De la muestra se obtuvo un </a:t>
            </a:r>
            <a:r>
              <a:rPr lang="es-ES" b="1" dirty="0">
                <a:effectLst/>
                <a:latin typeface="Calibri" panose="020F0502020204030204" pitchFamily="34" charset="0"/>
                <a:ea typeface="SimSun" panose="02010600030101010101" pitchFamily="2" charset="-122"/>
                <a:cs typeface="Arial" panose="020B0604020202020204" pitchFamily="34" charset="0"/>
              </a:rPr>
              <a:t>Chi cuadrado </a:t>
            </a:r>
            <a:r>
              <a:rPr lang="es-ES" dirty="0">
                <a:effectLst/>
                <a:latin typeface="Calibri" panose="020F0502020204030204" pitchFamily="34" charset="0"/>
                <a:ea typeface="SimSun" panose="02010600030101010101" pitchFamily="2" charset="-122"/>
                <a:cs typeface="Arial" panose="020B0604020202020204" pitchFamily="34" charset="0"/>
              </a:rPr>
              <a:t>es 17.465 GL 21 p=0.682566 con un p es mayor que 0.05. se acepta </a:t>
            </a:r>
            <a:r>
              <a:rPr lang="es-ES" b="1" dirty="0">
                <a:effectLst/>
                <a:latin typeface="Calibri" panose="020F0502020204030204" pitchFamily="34" charset="0"/>
                <a:ea typeface="SimSun" panose="02010600030101010101" pitchFamily="2" charset="-122"/>
                <a:cs typeface="Arial" panose="020B0604020202020204" pitchFamily="34" charset="0"/>
              </a:rPr>
              <a:t>Ho nula</a:t>
            </a:r>
          </a:p>
          <a:p>
            <a:pPr algn="just"/>
            <a:r>
              <a:rPr lang="es-ES" b="1" dirty="0">
                <a:effectLst/>
                <a:latin typeface="Calibri" panose="020F0502020204030204" pitchFamily="34" charset="0"/>
                <a:ea typeface="SimSun" panose="02010600030101010101" pitchFamily="2" charset="-122"/>
                <a:cs typeface="Arial" panose="020B0604020202020204" pitchFamily="34" charset="0"/>
              </a:rPr>
              <a:t>OR</a:t>
            </a:r>
            <a:r>
              <a:rPr lang="es-ES" dirty="0">
                <a:effectLst/>
                <a:latin typeface="Calibri" panose="020F0502020204030204" pitchFamily="34" charset="0"/>
                <a:ea typeface="SimSun" panose="02010600030101010101" pitchFamily="2" charset="-122"/>
                <a:cs typeface="Arial" panose="020B0604020202020204" pitchFamily="34" charset="0"/>
              </a:rPr>
              <a:t> es igual a 2.5 por lo tanto </a:t>
            </a:r>
            <a:r>
              <a:rPr lang="es-ES" u="sng" dirty="0">
                <a:effectLst/>
                <a:latin typeface="Calibri" panose="020F0502020204030204" pitchFamily="34" charset="0"/>
                <a:ea typeface="SimSun" panose="02010600030101010101" pitchFamily="2" charset="-122"/>
                <a:cs typeface="Arial" panose="020B0604020202020204" pitchFamily="34" charset="0"/>
              </a:rPr>
              <a:t>indica hay asociación entre las variables e indica hay 2.5 veces más grande de tener una coincidencia de las que no la tienen. </a:t>
            </a:r>
          </a:p>
          <a:p>
            <a:pPr algn="just"/>
            <a:r>
              <a:rPr lang="es-ES" dirty="0">
                <a:effectLst/>
                <a:latin typeface="Calibri" panose="020F0502020204030204" pitchFamily="34" charset="0"/>
                <a:ea typeface="SimSun" panose="02010600030101010101" pitchFamily="2" charset="-122"/>
                <a:cs typeface="Arial" panose="020B0604020202020204" pitchFamily="34" charset="0"/>
              </a:rPr>
              <a:t>El </a:t>
            </a:r>
            <a:r>
              <a:rPr lang="es-ES" b="1" dirty="0" err="1">
                <a:effectLst/>
                <a:latin typeface="Calibri" panose="020F0502020204030204" pitchFamily="34" charset="0"/>
                <a:ea typeface="SimSun" panose="02010600030101010101" pitchFamily="2" charset="-122"/>
                <a:cs typeface="Arial" panose="020B0604020202020204" pitchFamily="34" charset="0"/>
              </a:rPr>
              <a:t>Coheficiente</a:t>
            </a:r>
            <a:r>
              <a:rPr lang="es-ES" b="1" dirty="0">
                <a:effectLst/>
                <a:latin typeface="Calibri" panose="020F0502020204030204" pitchFamily="34" charset="0"/>
                <a:ea typeface="SimSun" panose="02010600030101010101" pitchFamily="2" charset="-122"/>
                <a:cs typeface="Arial" panose="020B0604020202020204" pitchFamily="34" charset="0"/>
              </a:rPr>
              <a:t> Kappa </a:t>
            </a:r>
            <a:r>
              <a:rPr lang="es-ES" dirty="0">
                <a:effectLst/>
                <a:latin typeface="Calibri" panose="020F0502020204030204" pitchFamily="34" charset="0"/>
                <a:ea typeface="SimSun" panose="02010600030101010101" pitchFamily="2" charset="-122"/>
                <a:cs typeface="Arial" panose="020B0604020202020204" pitchFamily="34" charset="0"/>
              </a:rPr>
              <a:t>fue de 0.062, indica, la fuerza de concordancia de </a:t>
            </a:r>
            <a:r>
              <a:rPr lang="es-ES" u="sng" dirty="0">
                <a:effectLst/>
                <a:latin typeface="Calibri" panose="020F0502020204030204" pitchFamily="34" charset="0"/>
                <a:ea typeface="SimSun" panose="02010600030101010101" pitchFamily="2" charset="-122"/>
                <a:cs typeface="Arial" panose="020B0604020202020204" pitchFamily="34" charset="0"/>
              </a:rPr>
              <a:t>variabilidad es leve</a:t>
            </a:r>
            <a:r>
              <a:rPr lang="es-ES" dirty="0">
                <a:effectLst/>
                <a:latin typeface="Calibri" panose="020F0502020204030204" pitchFamily="34" charset="0"/>
                <a:ea typeface="SimSun" panose="02010600030101010101" pitchFamily="2" charset="-122"/>
                <a:cs typeface="Arial" panose="020B0604020202020204" pitchFamily="34" charset="0"/>
              </a:rPr>
              <a:t>, es decir hay una discordancia ínter observador a causa atribuible al azar. </a:t>
            </a:r>
            <a:endParaRPr lang="es-ES" dirty="0">
              <a:latin typeface="Calibri" panose="020F0502020204030204" pitchFamily="34" charset="0"/>
              <a:ea typeface="SimSun" panose="02010600030101010101" pitchFamily="2" charset="-122"/>
              <a:cs typeface="Arial" panose="020B0604020202020204" pitchFamily="34" charset="0"/>
            </a:endParaRPr>
          </a:p>
          <a:p>
            <a:pPr algn="just"/>
            <a:r>
              <a:rPr lang="es-ES" dirty="0">
                <a:effectLst/>
                <a:latin typeface="Calibri" panose="020F0502020204030204" pitchFamily="34" charset="0"/>
                <a:ea typeface="SimSun" panose="02010600030101010101" pitchFamily="2" charset="-122"/>
                <a:cs typeface="Arial" panose="020B0604020202020204" pitchFamily="34" charset="0"/>
              </a:rPr>
              <a:t> </a:t>
            </a:r>
            <a:r>
              <a:rPr lang="es-ES" b="1" i="0" dirty="0">
                <a:effectLst/>
                <a:latin typeface="Calibri" panose="020F0502020204030204" pitchFamily="34" charset="0"/>
                <a:ea typeface="SimSun" panose="02010600030101010101" pitchFamily="2" charset="-122"/>
                <a:cs typeface="Arial" panose="020B0604020202020204" pitchFamily="34" charset="0"/>
              </a:rPr>
              <a:t>PRUEBA U DE MANN-WHITNEY </a:t>
            </a:r>
            <a:r>
              <a:rPr lang="es-ES" i="0" dirty="0">
                <a:effectLst/>
                <a:latin typeface="Calibri" panose="020F0502020204030204" pitchFamily="34" charset="0"/>
                <a:ea typeface="SimSun" panose="02010600030101010101" pitchFamily="2" charset="-122"/>
                <a:cs typeface="Arial" panose="020B0604020202020204" pitchFamily="34" charset="0"/>
              </a:rPr>
              <a:t>para dos muestras independientes</a:t>
            </a:r>
            <a:r>
              <a:rPr lang="es-ES" b="1" i="1" dirty="0">
                <a:effectLst/>
                <a:latin typeface="Calibri" panose="020F0502020204030204" pitchFamily="34" charset="0"/>
                <a:ea typeface="SimSun" panose="02010600030101010101" pitchFamily="2" charset="-122"/>
                <a:cs typeface="Arial" panose="020B0604020202020204" pitchFamily="34" charset="0"/>
              </a:rPr>
              <a:t> </a:t>
            </a:r>
            <a:r>
              <a:rPr lang="es-ES" i="0" dirty="0">
                <a:effectLst/>
                <a:latin typeface="Calibri" panose="020F0502020204030204" pitchFamily="34" charset="0"/>
                <a:ea typeface="SimSun" panose="02010600030101010101" pitchFamily="2" charset="-122"/>
                <a:cs typeface="Arial" panose="020B0604020202020204" pitchFamily="34" charset="0"/>
              </a:rPr>
              <a:t>fue valor de U</a:t>
            </a:r>
            <a:r>
              <a:rPr lang="es-ES" dirty="0">
                <a:effectLst/>
                <a:latin typeface="Calibri" panose="020F0502020204030204" pitchFamily="34" charset="0"/>
                <a:ea typeface="SimSun" panose="02010600030101010101" pitchFamily="2" charset="-122"/>
                <a:cs typeface="Arial" panose="020B0604020202020204" pitchFamily="34" charset="0"/>
              </a:rPr>
              <a:t> 289.5 y Z -0.43656 y p=0.65994 indica los resultados </a:t>
            </a:r>
            <a:r>
              <a:rPr lang="es-ES" u="sng" dirty="0">
                <a:effectLst/>
                <a:latin typeface="Calibri" panose="020F0502020204030204" pitchFamily="34" charset="0"/>
                <a:ea typeface="SimSun" panose="02010600030101010101" pitchFamily="2" charset="-122"/>
                <a:cs typeface="Arial" panose="020B0604020202020204" pitchFamily="34" charset="0"/>
              </a:rPr>
              <a:t>no son significativos en su variación, pero interactúan..</a:t>
            </a:r>
            <a:endParaRPr lang="es-ES" u="sng" dirty="0">
              <a:effectLst/>
              <a:latin typeface="Calibri" panose="020F0502020204030204" pitchFamily="34" charset="0"/>
              <a:ea typeface="SimSun" panose="02010600030101010101" pitchFamily="2" charset="-122"/>
              <a:cs typeface="Times New Roman" panose="02020603050405020304" pitchFamily="18" charset="0"/>
            </a:endParaRPr>
          </a:p>
          <a:p>
            <a:endParaRPr lang="es-ES_tradnl" dirty="0"/>
          </a:p>
        </p:txBody>
      </p:sp>
      <p:pic>
        <p:nvPicPr>
          <p:cNvPr id="5" name="Imagen 4"/>
          <p:cNvPicPr>
            <a:picLocks noChangeAspect="1"/>
          </p:cNvPicPr>
          <p:nvPr/>
        </p:nvPicPr>
        <p:blipFill>
          <a:blip r:embed="rId2"/>
          <a:stretch>
            <a:fillRect/>
          </a:stretch>
        </p:blipFill>
        <p:spPr>
          <a:xfrm>
            <a:off x="1344181" y="4306985"/>
            <a:ext cx="2904762" cy="15714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a:t>No coinciden respuestas:</a:t>
            </a:r>
            <a:br>
              <a:rPr lang="es-ES_tradnl" dirty="0"/>
            </a:br>
            <a:r>
              <a:rPr lang="es-ES_tradnl" dirty="0"/>
              <a:t>*</a:t>
            </a:r>
            <a:r>
              <a:rPr lang="es-ES_tradnl" sz="1800" dirty="0"/>
              <a:t>lógica</a:t>
            </a:r>
            <a:br>
              <a:rPr lang="es-ES_tradnl" sz="1800" dirty="0"/>
            </a:br>
            <a:r>
              <a:rPr lang="es-ES_tradnl" sz="1800" dirty="0"/>
              <a:t>*Autoestima</a:t>
            </a:r>
            <a:br>
              <a:rPr lang="es-ES_tradnl" sz="1800" dirty="0"/>
            </a:br>
            <a:r>
              <a:rPr lang="es-ES_tradnl" sz="1800" dirty="0"/>
              <a:t>*Pornografía. </a:t>
            </a:r>
            <a:endParaRPr lang="es-ES_tradnl" dirty="0"/>
          </a:p>
        </p:txBody>
      </p:sp>
      <p:pic>
        <p:nvPicPr>
          <p:cNvPr id="5" name="Marcador de contenido 4"/>
          <p:cNvPicPr>
            <a:picLocks noGrp="1" noChangeAspect="1"/>
          </p:cNvPicPr>
          <p:nvPr>
            <p:ph idx="1"/>
          </p:nvPr>
        </p:nvPicPr>
        <p:blipFill>
          <a:blip r:embed="rId2"/>
          <a:stretch>
            <a:fillRect/>
          </a:stretch>
        </p:blipFill>
        <p:spPr>
          <a:xfrm>
            <a:off x="5293518" y="720725"/>
            <a:ext cx="5577681" cy="5022621"/>
          </a:xfrm>
        </p:spPr>
      </p:pic>
      <p:pic>
        <p:nvPicPr>
          <p:cNvPr id="4" name="Imagen 3"/>
          <p:cNvPicPr>
            <a:picLocks noChangeAspect="1"/>
          </p:cNvPicPr>
          <p:nvPr/>
        </p:nvPicPr>
        <p:blipFill>
          <a:blip r:embed="rId3"/>
          <a:stretch>
            <a:fillRect/>
          </a:stretch>
        </p:blipFill>
        <p:spPr>
          <a:xfrm>
            <a:off x="1892808" y="3797300"/>
            <a:ext cx="1776984" cy="2692400"/>
          </a:xfrm>
          <a:prstGeom prst="rect">
            <a:avLst/>
          </a:prstGeom>
        </p:spPr>
      </p:pic>
      <p:cxnSp>
        <p:nvCxnSpPr>
          <p:cNvPr id="6" name="Conector recto de flecha 5">
            <a:extLst>
              <a:ext uri="{FF2B5EF4-FFF2-40B4-BE49-F238E27FC236}">
                <a16:creationId xmlns:a16="http://schemas.microsoft.com/office/drawing/2014/main" id="{9E8CCEC5-6B24-FBB2-FB10-F5A2F5B64BF8}"/>
              </a:ext>
            </a:extLst>
          </p:cNvPr>
          <p:cNvCxnSpPr/>
          <p:nvPr/>
        </p:nvCxnSpPr>
        <p:spPr>
          <a:xfrm>
            <a:off x="3425780" y="2446986"/>
            <a:ext cx="2537138" cy="2318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Coinciden y no coincide</a:t>
            </a:r>
            <a:br>
              <a:rPr lang="es-ES_tradnl" dirty="0"/>
            </a:br>
            <a:br>
              <a:rPr lang="es-ES_tradnl" dirty="0"/>
            </a:br>
            <a:r>
              <a:rPr lang="es-ES_tradnl" dirty="0"/>
              <a:t>90%  si</a:t>
            </a:r>
            <a:br>
              <a:rPr lang="es-ES_tradnl" dirty="0"/>
            </a:br>
            <a:r>
              <a:rPr lang="es-ES_tradnl" dirty="0"/>
              <a:t>10%  no</a:t>
            </a:r>
          </a:p>
        </p:txBody>
      </p:sp>
      <p:pic>
        <p:nvPicPr>
          <p:cNvPr id="5" name="Marcador de contenido 4"/>
          <p:cNvPicPr>
            <a:picLocks noGrp="1" noChangeAspect="1"/>
          </p:cNvPicPr>
          <p:nvPr>
            <p:ph idx="1"/>
          </p:nvPr>
        </p:nvPicPr>
        <p:blipFill>
          <a:blip r:embed="rId2"/>
          <a:stretch>
            <a:fillRect/>
          </a:stretch>
        </p:blipFill>
        <p:spPr>
          <a:xfrm>
            <a:off x="5092701" y="656245"/>
            <a:ext cx="5791200" cy="6113830"/>
          </a:xfrm>
        </p:spPr>
      </p:pic>
      <p:pic>
        <p:nvPicPr>
          <p:cNvPr id="4" name="Imagen 3"/>
          <p:cNvPicPr>
            <a:picLocks noChangeAspect="1"/>
          </p:cNvPicPr>
          <p:nvPr/>
        </p:nvPicPr>
        <p:blipFill>
          <a:blip r:embed="rId3"/>
          <a:stretch>
            <a:fillRect/>
          </a:stretch>
        </p:blipFill>
        <p:spPr>
          <a:xfrm>
            <a:off x="1742710" y="3713160"/>
            <a:ext cx="1886712" cy="2743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Interacción </a:t>
            </a:r>
          </a:p>
        </p:txBody>
      </p:sp>
      <p:pic>
        <p:nvPicPr>
          <p:cNvPr id="5" name="Imagen 4"/>
          <p:cNvPicPr>
            <a:picLocks noChangeAspect="1"/>
          </p:cNvPicPr>
          <p:nvPr/>
        </p:nvPicPr>
        <p:blipFill>
          <a:blip r:embed="rId2"/>
          <a:stretch>
            <a:fillRect/>
          </a:stretch>
        </p:blipFill>
        <p:spPr>
          <a:xfrm>
            <a:off x="5372481" y="547648"/>
            <a:ext cx="4863821" cy="5762704"/>
          </a:xfrm>
          <a:prstGeom prst="rect">
            <a:avLst/>
          </a:prstGeom>
        </p:spPr>
      </p:pic>
      <p:pic>
        <p:nvPicPr>
          <p:cNvPr id="4" name="Imagen 3"/>
          <p:cNvPicPr>
            <a:picLocks noChangeAspect="1"/>
          </p:cNvPicPr>
          <p:nvPr/>
        </p:nvPicPr>
        <p:blipFill>
          <a:blip r:embed="rId3"/>
          <a:stretch>
            <a:fillRect/>
          </a:stretch>
        </p:blipFill>
        <p:spPr>
          <a:xfrm>
            <a:off x="1589815" y="3681452"/>
            <a:ext cx="1971675" cy="26289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Correlación de Pearson </a:t>
            </a:r>
          </a:p>
        </p:txBody>
      </p:sp>
      <p:pic>
        <p:nvPicPr>
          <p:cNvPr id="5" name="Imagen 4"/>
          <p:cNvPicPr>
            <a:picLocks noChangeAspect="1"/>
          </p:cNvPicPr>
          <p:nvPr/>
        </p:nvPicPr>
        <p:blipFill>
          <a:blip r:embed="rId2"/>
          <a:stretch>
            <a:fillRect/>
          </a:stretch>
        </p:blipFill>
        <p:spPr>
          <a:xfrm>
            <a:off x="5588000" y="382323"/>
            <a:ext cx="5284386" cy="6093354"/>
          </a:xfrm>
          <a:prstGeom prst="rect">
            <a:avLst/>
          </a:prstGeom>
        </p:spPr>
      </p:pic>
      <p:pic>
        <p:nvPicPr>
          <p:cNvPr id="4" name="Imagen 3"/>
          <p:cNvPicPr>
            <a:picLocks noChangeAspect="1"/>
          </p:cNvPicPr>
          <p:nvPr/>
        </p:nvPicPr>
        <p:blipFill>
          <a:blip r:embed="rId3"/>
          <a:stretch>
            <a:fillRect/>
          </a:stretch>
        </p:blipFill>
        <p:spPr>
          <a:xfrm>
            <a:off x="826164" y="3962400"/>
            <a:ext cx="3215620" cy="2736850"/>
          </a:xfrm>
          <a:prstGeom prst="rect">
            <a:avLst/>
          </a:prstGeom>
        </p:spPr>
      </p:pic>
      <p:sp>
        <p:nvSpPr>
          <p:cNvPr id="3" name="CuadroTexto 2"/>
          <p:cNvSpPr txBox="1"/>
          <p:nvPr/>
        </p:nvSpPr>
        <p:spPr>
          <a:xfrm>
            <a:off x="625872" y="5498921"/>
            <a:ext cx="4330700" cy="861774"/>
          </a:xfrm>
          <a:prstGeom prst="rect">
            <a:avLst/>
          </a:prstGeom>
          <a:noFill/>
        </p:spPr>
        <p:txBody>
          <a:bodyPr wrap="square" rtlCol="0">
            <a:spAutoFit/>
          </a:bodyPr>
          <a:lstStyle/>
          <a:p>
            <a:r>
              <a:rPr lang="es-ES_tradnl" dirty="0"/>
              <a:t>Desviación standard: 4.09. 97/100</a:t>
            </a:r>
          </a:p>
          <a:p>
            <a:r>
              <a:rPr lang="es-ES_tradnl" sz="1600" dirty="0"/>
              <a:t>Representa mas del </a:t>
            </a:r>
            <a:r>
              <a:rPr lang="es-ES" sz="1600" b="1" dirty="0"/>
              <a:t> 99.7% de la población de la muestra que se estudia</a:t>
            </a:r>
            <a:endParaRPr lang="es-ES_tradnl"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4727" y="852036"/>
            <a:ext cx="3498979" cy="2456442"/>
          </a:xfrm>
        </p:spPr>
        <p:txBody>
          <a:bodyPr>
            <a:noAutofit/>
          </a:bodyPr>
          <a:lstStyle/>
          <a:p>
            <a:r>
              <a:rPr lang="es-ES" sz="4400" dirty="0">
                <a:effectLst/>
                <a:latin typeface="Calibri" panose="020F0502020204030204" pitchFamily="34" charset="0"/>
                <a:ea typeface="SimSun" panose="02010600030101010101" pitchFamily="2" charset="-122"/>
                <a:cs typeface="Arial" panose="020B0604020202020204" pitchFamily="34" charset="0"/>
              </a:rPr>
              <a:t> </a:t>
            </a:r>
            <a:r>
              <a:rPr lang="es-ES" sz="2800" b="1" dirty="0">
                <a:effectLst/>
                <a:latin typeface="Calibri" panose="020F0502020204030204" pitchFamily="34" charset="0"/>
                <a:ea typeface="Times New Roman" panose="02020603050405020304" pitchFamily="18" charset="0"/>
                <a:cs typeface="Arial" panose="020B0604020202020204" pitchFamily="34" charset="0"/>
              </a:rPr>
              <a:t>1. Respuesta a la agresión física y psicológica.</a:t>
            </a:r>
            <a:br>
              <a:rPr lang="es-ES" sz="2800" b="1" dirty="0">
                <a:effectLst/>
                <a:latin typeface="Calibri" panose="020F0502020204030204" pitchFamily="34" charset="0"/>
                <a:ea typeface="Times New Roman" panose="02020603050405020304" pitchFamily="18" charset="0"/>
                <a:cs typeface="Arial" panose="020B0604020202020204" pitchFamily="34" charset="0"/>
              </a:rPr>
            </a:br>
            <a:r>
              <a:rPr lang="es-ES_tradnl" sz="1800" dirty="0">
                <a:effectLst/>
                <a:latin typeface="Calibri" panose="020F0502020204030204" pitchFamily="34" charset="0"/>
                <a:ea typeface="Calibri" panose="020F0502020204030204" pitchFamily="34" charset="0"/>
                <a:cs typeface="Calibri" panose="020F0502020204030204" pitchFamily="34" charset="0"/>
              </a:rPr>
              <a:t>Violentamente    b. se reprime o calla   c. no hace nada.  </a:t>
            </a:r>
            <a:b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s-ES_tradnl" sz="4400" dirty="0"/>
          </a:p>
        </p:txBody>
      </p:sp>
      <p:sp>
        <p:nvSpPr>
          <p:cNvPr id="3" name="Marcador de contenido 2"/>
          <p:cNvSpPr>
            <a:spLocks noGrp="1"/>
          </p:cNvSpPr>
          <p:nvPr>
            <p:ph idx="1"/>
          </p:nvPr>
        </p:nvSpPr>
        <p:spPr/>
        <p:txBody>
          <a:bodyPr/>
          <a:lstStyle/>
          <a:p>
            <a:r>
              <a:rPr lang="es-ES" b="1" dirty="0">
                <a:effectLst/>
                <a:latin typeface="Calibri" panose="020F0502020204030204" pitchFamily="34" charset="0"/>
                <a:ea typeface="Times New Roman" panose="02020603050405020304" pitchFamily="18" charset="0"/>
                <a:cs typeface="Arial" panose="020B0604020202020204" pitchFamily="34" charset="0"/>
              </a:rPr>
              <a:t>1.</a:t>
            </a:r>
            <a:r>
              <a:rPr lang="es-ES" sz="2000" b="1" dirty="0">
                <a:effectLst/>
                <a:latin typeface="Calibri" panose="020F0502020204030204" pitchFamily="34" charset="0"/>
                <a:ea typeface="Times New Roman" panose="02020603050405020304" pitchFamily="18" charset="0"/>
                <a:cs typeface="Arial" panose="020B0604020202020204" pitchFamily="34" charset="0"/>
              </a:rPr>
              <a:t> Respuesta a la agresión física y psicológica.</a:t>
            </a:r>
            <a:r>
              <a:rPr lang="es-ES" sz="2000" dirty="0">
                <a:effectLst/>
                <a:latin typeface="Calibri" panose="020F0502020204030204" pitchFamily="34" charset="0"/>
                <a:ea typeface="Times New Roman" panose="02020603050405020304" pitchFamily="18" charset="0"/>
                <a:cs typeface="Arial" panose="020B0604020202020204" pitchFamily="34" charset="0"/>
              </a:rPr>
              <a:t> </a:t>
            </a:r>
            <a:r>
              <a:rPr lang="es-ES" sz="20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rPr>
              <a:t>Coinciden la respuesta</a:t>
            </a:r>
            <a:r>
              <a:rPr lang="es-ES" sz="2000" dirty="0">
                <a:effectLst/>
                <a:latin typeface="Calibri" panose="020F0502020204030204" pitchFamily="34" charset="0"/>
                <a:ea typeface="Times New Roman" panose="02020603050405020304" pitchFamily="18" charset="0"/>
                <a:cs typeface="Arial" panose="020B0604020202020204" pitchFamily="34" charset="0"/>
              </a:rPr>
              <a:t>. El </a:t>
            </a:r>
            <a:r>
              <a:rPr lang="es-ES" sz="2000" b="1" dirty="0">
                <a:effectLst/>
                <a:latin typeface="Calibri" panose="020F0502020204030204" pitchFamily="34" charset="0"/>
                <a:ea typeface="Times New Roman" panose="02020603050405020304" pitchFamily="18" charset="0"/>
                <a:cs typeface="Arial" panose="020B0604020202020204" pitchFamily="34" charset="0"/>
              </a:rPr>
              <a:t>género masculino</a:t>
            </a:r>
            <a:r>
              <a:rPr lang="es-ES" sz="2000" dirty="0">
                <a:effectLst/>
                <a:latin typeface="Calibri" panose="020F0502020204030204" pitchFamily="34" charset="0"/>
                <a:ea typeface="Times New Roman" panose="02020603050405020304" pitchFamily="18" charset="0"/>
                <a:cs typeface="Arial" panose="020B0604020202020204" pitchFamily="34" charset="0"/>
              </a:rPr>
              <a:t> el 59 % responde con violencia, el 17 % se reprime o calla y el 24 % no hace nada. En el </a:t>
            </a:r>
            <a:r>
              <a:rPr lang="es-ES" sz="2000" b="1" dirty="0">
                <a:effectLst/>
                <a:latin typeface="Calibri" panose="020F0502020204030204" pitchFamily="34" charset="0"/>
                <a:ea typeface="Times New Roman" panose="02020603050405020304" pitchFamily="18" charset="0"/>
                <a:cs typeface="Arial" panose="020B0604020202020204" pitchFamily="34" charset="0"/>
              </a:rPr>
              <a:t>género femenino</a:t>
            </a:r>
            <a:r>
              <a:rPr lang="es-ES" sz="2000" dirty="0">
                <a:effectLst/>
                <a:latin typeface="Calibri" panose="020F0502020204030204" pitchFamily="34" charset="0"/>
                <a:ea typeface="Times New Roman" panose="02020603050405020304" pitchFamily="18" charset="0"/>
                <a:cs typeface="Arial" panose="020B0604020202020204" pitchFamily="34" charset="0"/>
              </a:rPr>
              <a:t> el 51 % responde con violencia, el 32 % se reprime o calla y el 27 % no hace nada.</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r>
              <a:rPr lang="es-ES_tradnl" sz="2000" dirty="0">
                <a:latin typeface="+mj-lt"/>
              </a:rPr>
              <a:t>Causar daño física o psicológica.</a:t>
            </a:r>
          </a:p>
          <a:p>
            <a:r>
              <a:rPr lang="es-SV" sz="2000" dirty="0">
                <a:solidFill>
                  <a:srgbClr val="222222"/>
                </a:solidFill>
                <a:effectLst/>
                <a:latin typeface="Calibri" panose="020F0502020204030204" pitchFamily="34" charset="0"/>
                <a:ea typeface="SimSun" panose="02010600030101010101" pitchFamily="2" charset="-122"/>
                <a:cs typeface="Arial" panose="020B0604020202020204" pitchFamily="34" charset="0"/>
              </a:rPr>
              <a:t>La violencia de género</a:t>
            </a:r>
            <a:r>
              <a:rPr lang="es-ES_tradnl" sz="2000" dirty="0">
                <a:solidFill>
                  <a:srgbClr val="222222"/>
                </a:solidFill>
                <a:effectLst/>
                <a:latin typeface="Calibri" panose="020F0502020204030204" pitchFamily="34" charset="0"/>
                <a:ea typeface="SimSun" panose="02010600030101010101" pitchFamily="2" charset="-122"/>
                <a:cs typeface="Arial" panose="020B0604020202020204" pitchFamily="34" charset="0"/>
              </a:rPr>
              <a:t> es grave</a:t>
            </a:r>
            <a:endParaRPr lang="es-ES_tradnl" sz="2000" dirty="0"/>
          </a:p>
          <a:p>
            <a:r>
              <a:rPr lang="es-ES_tradnl" sz="2000" dirty="0">
                <a:latin typeface="+mj-lt"/>
              </a:rPr>
              <a:t>feminicidios</a:t>
            </a:r>
          </a:p>
        </p:txBody>
      </p:sp>
      <p:graphicFrame>
        <p:nvGraphicFramePr>
          <p:cNvPr id="4" name="Gráfico 3"/>
          <p:cNvGraphicFramePr/>
          <p:nvPr/>
        </p:nvGraphicFramePr>
        <p:xfrm>
          <a:off x="268216" y="358641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47138F-0B33-1589-6F1D-F05AFF6F38B8}"/>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1D9B82D5-9CEF-4FED-FF77-874DBD4346CD}"/>
              </a:ext>
            </a:extLst>
          </p:cNvPr>
          <p:cNvSpPr>
            <a:spLocks noGrp="1"/>
          </p:cNvSpPr>
          <p:nvPr>
            <p:ph idx="1"/>
          </p:nvPr>
        </p:nvSpPr>
        <p:spPr/>
        <p:txBody>
          <a:bodyPr>
            <a:normAutofit fontScale="92500" lnSpcReduction="20000"/>
          </a:bodyPr>
          <a:lstStyle/>
          <a:p>
            <a:pPr marL="342900" lvl="0" indent="-342900" algn="just">
              <a:lnSpc>
                <a:spcPct val="150000"/>
              </a:lnSpc>
              <a:spcBef>
                <a:spcPts val="600"/>
              </a:spcBef>
              <a:spcAft>
                <a:spcPts val="1000"/>
              </a:spcAft>
              <a:buFont typeface="+mj-lt"/>
              <a:buAutoNum type="arabicPeriod"/>
            </a:pPr>
            <a:r>
              <a:rPr lang="es-SV"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La tendencia actual es que estigmatiza y especifica en forma general la violencia es mas en hombres, donde precisamente va dirigida hacia las mujeres, por el simple hecho de ser mujeres, si hay casos de violencia en mujeres, pero a menor porcentaje hacia el varón, otros indican al agresor casi siempre tiene autoestima baja o con sentimientos de inseguridad. Casi siempre la madre es la cuidadora de los hijos en casa y algunas veces maltratan a los niños generando a futuro un patrón de referencia negativo arraigado y heredado de los padres se reflejan en sus parejas ya adultos replicando su experiencia vivida. </a:t>
            </a:r>
            <a:endParaRPr lang="es-SV" sz="1800"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lnSpc>
                <a:spcPct val="150000"/>
              </a:lnSpc>
              <a:spcAft>
                <a:spcPts val="1000"/>
              </a:spcAft>
            </a:pPr>
            <a:r>
              <a:rPr lang="es-SV" sz="1800" dirty="0">
                <a:solidFill>
                  <a:srgbClr val="222222"/>
                </a:solidFill>
                <a:effectLst/>
                <a:latin typeface="Times New Roman" panose="02020603050405020304" pitchFamily="18" charset="0"/>
                <a:ea typeface="SimSun" panose="02010600030101010101" pitchFamily="2" charset="-122"/>
                <a:cs typeface="Times New Roman" panose="02020603050405020304" pitchFamily="18" charset="0"/>
              </a:rPr>
              <a:t>La violencia de género o violencia machista como se conoce, este tipo de violencia es grave porque tiene efectos en la víctima, tienen falta de tolerancia, no dialogan, sino que discuten, es más típico del género masculino o ambos.   Hay casos documentados en donde el género femenino mutila el pene con tijera o cuchillo a su víctima por celos o venganza. </a:t>
            </a:r>
            <a:endParaRPr lang="es-SV"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s-SV" dirty="0"/>
          </a:p>
        </p:txBody>
      </p:sp>
    </p:spTree>
    <p:extLst>
      <p:ext uri="{BB962C8B-B14F-4D97-AF65-F5344CB8AC3E}">
        <p14:creationId xmlns:p14="http://schemas.microsoft.com/office/powerpoint/2010/main" val="1109311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effectLst/>
                <a:latin typeface="Calibri" panose="020F0502020204030204" pitchFamily="34" charset="0"/>
                <a:ea typeface="SimSun" panose="02010600030101010101" pitchFamily="2" charset="-122"/>
                <a:cs typeface="Arial" panose="020B0604020202020204" pitchFamily="34" charset="0"/>
              </a:rPr>
              <a:t>2.   Respuesta a ¿Le gusta ser social?.</a:t>
            </a:r>
            <a:br>
              <a:rPr lang="es-ES"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rPr>
              <a:t>. SI   	.NO	. A VECES</a:t>
            </a:r>
            <a:endParaRPr lang="es-ES_tradnl" dirty="0"/>
          </a:p>
        </p:txBody>
      </p:sp>
      <p:sp>
        <p:nvSpPr>
          <p:cNvPr id="3" name="Marcador de contenido 2"/>
          <p:cNvSpPr>
            <a:spLocks noGrp="1"/>
          </p:cNvSpPr>
          <p:nvPr>
            <p:ph idx="1"/>
          </p:nvPr>
        </p:nvSpPr>
        <p:spPr/>
        <p:txBody>
          <a:bodyPr>
            <a:normAutofit/>
          </a:bodyPr>
          <a:lstStyle/>
          <a:p>
            <a:r>
              <a:rPr lang="es-ES" b="1" dirty="0">
                <a:effectLst/>
                <a:latin typeface="Calibri" panose="020F0502020204030204" pitchFamily="34" charset="0"/>
                <a:ea typeface="SimSun" panose="02010600030101010101" pitchFamily="2" charset="-122"/>
                <a:cs typeface="Arial" panose="020B0604020202020204" pitchFamily="34" charset="0"/>
              </a:rPr>
              <a:t>2.   Respuesta a ¿Le gusta ser social? </a:t>
            </a:r>
            <a:r>
              <a:rPr lang="es-ES"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la respuesta</a:t>
            </a:r>
            <a:r>
              <a:rPr lang="es-ES" b="1" dirty="0">
                <a:solidFill>
                  <a:srgbClr val="0070C0"/>
                </a:solidFill>
                <a:effectLst/>
                <a:latin typeface="Calibri" panose="020F0502020204030204" pitchFamily="34" charset="0"/>
                <a:ea typeface="SimSun" panose="02010600030101010101" pitchFamily="2" charset="-122"/>
                <a:cs typeface="Arial" panose="020B0604020202020204" pitchFamily="34" charset="0"/>
              </a:rPr>
              <a:t>. </a:t>
            </a:r>
            <a:r>
              <a:rPr lang="es-ES" dirty="0">
                <a:effectLst/>
                <a:latin typeface="Calibri" panose="020F0502020204030204" pitchFamily="34" charset="0"/>
                <a:ea typeface="SimSun" panose="02010600030101010101" pitchFamily="2" charset="-122"/>
                <a:cs typeface="Arial" panose="020B0604020202020204" pitchFamily="34" charset="0"/>
              </a:rPr>
              <a:t>El </a:t>
            </a:r>
            <a:r>
              <a:rPr lang="es-ES" b="1" dirty="0">
                <a:effectLst/>
                <a:latin typeface="Calibri" panose="020F0502020204030204" pitchFamily="34" charset="0"/>
                <a:ea typeface="SimSun" panose="02010600030101010101" pitchFamily="2" charset="-122"/>
                <a:cs typeface="Arial" panose="020B0604020202020204" pitchFamily="34" charset="0"/>
              </a:rPr>
              <a:t>género femenino</a:t>
            </a:r>
            <a:r>
              <a:rPr lang="es-ES" dirty="0">
                <a:effectLst/>
                <a:latin typeface="Calibri" panose="020F0502020204030204" pitchFamily="34" charset="0"/>
                <a:ea typeface="SimSun" panose="02010600030101010101" pitchFamily="2" charset="-122"/>
                <a:cs typeface="Arial" panose="020B0604020202020204" pitchFamily="34" charset="0"/>
              </a:rPr>
              <a:t> en 51 % a veces le gusta ser social, el 44 % si le gusta y el 5 % no le gusta y el </a:t>
            </a:r>
            <a:r>
              <a:rPr lang="es-ES"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dirty="0">
                <a:effectLst/>
                <a:latin typeface="Calibri" panose="020F0502020204030204" pitchFamily="34" charset="0"/>
                <a:ea typeface="SimSun" panose="02010600030101010101" pitchFamily="2" charset="-122"/>
                <a:cs typeface="Arial" panose="020B0604020202020204" pitchFamily="34" charset="0"/>
              </a:rPr>
              <a:t> el 52 %</a:t>
            </a:r>
            <a:r>
              <a:rPr lang="es-ES" b="1" dirty="0">
                <a:effectLst/>
                <a:latin typeface="Calibri" panose="020F0502020204030204" pitchFamily="34" charset="0"/>
                <a:ea typeface="SimSun" panose="02010600030101010101" pitchFamily="2" charset="-122"/>
                <a:cs typeface="Arial" panose="020B0604020202020204" pitchFamily="34" charset="0"/>
              </a:rPr>
              <a:t> </a:t>
            </a:r>
            <a:r>
              <a:rPr lang="es-ES" dirty="0">
                <a:effectLst/>
                <a:latin typeface="Calibri" panose="020F0502020204030204" pitchFamily="34" charset="0"/>
                <a:ea typeface="SimSun" panose="02010600030101010101" pitchFamily="2" charset="-122"/>
                <a:cs typeface="Arial" panose="020B0604020202020204" pitchFamily="34" charset="0"/>
              </a:rPr>
              <a:t>a veces le gusta ser social, el 41 % si le gusta y el 7 % no le gusta.</a:t>
            </a:r>
            <a:r>
              <a:rPr lang="es-ES" b="1" dirty="0">
                <a:effectLst/>
                <a:latin typeface="Calibri" panose="020F0502020204030204" pitchFamily="34" charset="0"/>
                <a:ea typeface="SimSun" panose="02010600030101010101" pitchFamily="2" charset="-122"/>
                <a:cs typeface="Arial" panose="020B0604020202020204" pitchFamily="34" charset="0"/>
              </a:rPr>
              <a:t> </a:t>
            </a:r>
          </a:p>
          <a:p>
            <a:r>
              <a:rPr lang="es-SV" sz="1800" b="0" spc="-5"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s-SV" sz="1800" b="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Sortzen</a:t>
            </a:r>
            <a:r>
              <a:rPr lang="es-SV" sz="18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2017). </a:t>
            </a:r>
            <a:r>
              <a:rPr lang="es-SV" sz="1800" b="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Masc</a:t>
            </a:r>
            <a:r>
              <a:rPr lang="es-SV" sz="18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no son afectivos, son fuertes y se espera mas de ellos, en </a:t>
            </a:r>
            <a:r>
              <a:rPr lang="es-SV" sz="1800" b="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fem</a:t>
            </a:r>
            <a:r>
              <a:rPr lang="es-SV" sz="18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es lo contrario.</a:t>
            </a:r>
            <a:endParaRPr lang="es-ES_tradnl" sz="1800" b="1" dirty="0">
              <a:effectLst/>
              <a:latin typeface="Times New Roman" panose="02020603050405020304" pitchFamily="18" charset="0"/>
              <a:ea typeface="Times New Roman" panose="02020603050405020304" pitchFamily="18" charset="0"/>
            </a:endParaRPr>
          </a:p>
          <a:p>
            <a:r>
              <a:rPr lang="es-ES" sz="1800" dirty="0">
                <a:latin typeface="Calibri" panose="020F0502020204030204" pitchFamily="34" charset="0"/>
                <a:ea typeface="SimSun" panose="02010600030101010101" pitchFamily="2" charset="-122"/>
                <a:cs typeface="Calibri" panose="020F0502020204030204" pitchFamily="34" charset="0"/>
              </a:rPr>
              <a:t>Redes sociales</a:t>
            </a:r>
            <a:endParaRPr lang="es-ES" sz="1800" dirty="0">
              <a:effectLst/>
              <a:latin typeface="Calibri" panose="020F0502020204030204" pitchFamily="34" charset="0"/>
              <a:ea typeface="SimSun" panose="02010600030101010101" pitchFamily="2" charset="-122"/>
              <a:cs typeface="Calibri" panose="020F0502020204030204" pitchFamily="34" charset="0"/>
            </a:endParaRPr>
          </a:p>
          <a:p>
            <a:r>
              <a:rPr lang="es-ES_tradnl" dirty="0">
                <a:latin typeface="Calibri" panose="020F0502020204030204" pitchFamily="34" charset="0"/>
                <a:cs typeface="Calibri" panose="020F0502020204030204" pitchFamily="34" charset="0"/>
              </a:rPr>
              <a:t>Siglo XXI  tendencias……</a:t>
            </a:r>
            <a:r>
              <a:rPr lang="es-SV" sz="1800" b="1" dirty="0">
                <a:effectLst/>
                <a:latin typeface="Calibri" panose="020F0502020204030204" pitchFamily="34" charset="0"/>
                <a:ea typeface="SimSun" panose="02010600030101010101" pitchFamily="2" charset="-122"/>
                <a:cs typeface="Arial" panose="020B0604020202020204" pitchFamily="34" charset="0"/>
              </a:rPr>
              <a:t> género masculino hacia el femenino</a:t>
            </a:r>
            <a:r>
              <a:rPr lang="es-SV" sz="1800" b="1" dirty="0">
                <a:effectLst/>
                <a:latin typeface="Calibri" panose="020F0502020204030204" pitchFamily="34" charset="0"/>
                <a:ea typeface="SimSun" panose="02010600030101010101" pitchFamily="2" charset="-122"/>
                <a:cs typeface="Calibri" panose="020F0502020204030204" pitchFamily="34" charset="0"/>
              </a:rPr>
              <a:t>.</a:t>
            </a:r>
            <a:r>
              <a:rPr lang="es-SV" sz="1800" b="1" dirty="0">
                <a:effectLst/>
                <a:latin typeface="Calibri" panose="020F0502020204030204" pitchFamily="34" charset="0"/>
                <a:ea typeface="SimSun" panose="02010600030101010101" pitchFamily="2" charset="-122"/>
                <a:cs typeface="Arial" panose="020B0604020202020204" pitchFamily="34" charset="0"/>
              </a:rPr>
              <a:t> género femenino hacia el masculino</a:t>
            </a:r>
            <a:r>
              <a:rPr lang="es-SV" sz="1800" b="1" dirty="0">
                <a:effectLst/>
                <a:latin typeface="Calibri" panose="020F0502020204030204" pitchFamily="34" charset="0"/>
                <a:ea typeface="SimSun" panose="02010600030101010101" pitchFamily="2" charset="-122"/>
                <a:cs typeface="Calibri" panose="020F0502020204030204" pitchFamily="34" charset="0"/>
              </a:rPr>
              <a:t>.</a:t>
            </a:r>
            <a:r>
              <a:rPr lang="es-SV" sz="1800" b="1" dirty="0">
                <a:effectLst/>
                <a:latin typeface="Calibri" panose="020F0502020204030204" pitchFamily="34" charset="0"/>
                <a:ea typeface="SimSun" panose="02010600030101010101" pitchFamily="2" charset="-122"/>
                <a:cs typeface="Arial" panose="020B0604020202020204" pitchFamily="34" charset="0"/>
              </a:rPr>
              <a:t> no compartidos </a:t>
            </a:r>
            <a:r>
              <a:rPr lang="es-SV" sz="1800" i="1" dirty="0">
                <a:effectLst/>
                <a:latin typeface="Calibri" panose="020F0502020204030204" pitchFamily="34" charset="0"/>
                <a:ea typeface="SimSun" panose="02010600030101010101" pitchFamily="2" charset="-122"/>
                <a:cs typeface="Arial" panose="020B0604020202020204" pitchFamily="34" charset="0"/>
              </a:rPr>
              <a:t>casi exclusivos de género</a:t>
            </a:r>
            <a:r>
              <a:rPr lang="es-SV" sz="1800" dirty="0">
                <a:effectLst/>
                <a:latin typeface="Calibri" panose="020F0502020204030204" pitchFamily="34" charset="0"/>
                <a:ea typeface="SimSun" panose="02010600030101010101" pitchFamily="2" charset="-122"/>
                <a:cs typeface="Arial" panose="020B0604020202020204" pitchFamily="34" charset="0"/>
              </a:rPr>
              <a:t> </a:t>
            </a:r>
            <a:r>
              <a:rPr lang="es-SV" sz="1800" dirty="0">
                <a:effectLst/>
                <a:latin typeface="Calibri" panose="020F0502020204030204" pitchFamily="34" charset="0"/>
                <a:ea typeface="SimSun" panose="02010600030101010101" pitchFamily="2" charset="-122"/>
                <a:cs typeface="Calibri" panose="020F0502020204030204" pitchFamily="34" charset="0"/>
              </a:rPr>
              <a:t>.</a:t>
            </a:r>
            <a:r>
              <a:rPr lang="es-SV" sz="1800" b="1" dirty="0">
                <a:effectLst/>
                <a:latin typeface="Calibri" panose="020F0502020204030204" pitchFamily="34" charset="0"/>
                <a:ea typeface="SimSun" panose="02010600030101010101" pitchFamily="2" charset="-122"/>
                <a:cs typeface="Arial" panose="020B0604020202020204" pitchFamily="34" charset="0"/>
              </a:rPr>
              <a:t> Compartidos,</a:t>
            </a:r>
            <a:r>
              <a:rPr lang="es-SV" sz="1800" dirty="0">
                <a:effectLst/>
                <a:latin typeface="Calibri" panose="020F0502020204030204" pitchFamily="34" charset="0"/>
                <a:ea typeface="SimSun" panose="02010600030101010101" pitchFamily="2" charset="-122"/>
                <a:cs typeface="Arial" panose="020B0604020202020204" pitchFamily="34" charset="0"/>
              </a:rPr>
              <a:t> pero </a:t>
            </a:r>
            <a:r>
              <a:rPr lang="es-SV" sz="1800" i="1" dirty="0">
                <a:effectLst/>
                <a:latin typeface="Calibri" panose="020F0502020204030204" pitchFamily="34" charset="0"/>
                <a:ea typeface="SimSun" panose="02010600030101010101" pitchFamily="2" charset="-122"/>
                <a:cs typeface="Arial" panose="020B0604020202020204" pitchFamily="34" charset="0"/>
              </a:rPr>
              <a:t>no aceptados</a:t>
            </a:r>
            <a:r>
              <a:rPr lang="es-SV" sz="1800" i="1" dirty="0">
                <a:effectLst/>
                <a:latin typeface="Calibri" panose="020F0502020204030204" pitchFamily="34" charset="0"/>
                <a:ea typeface="SimSun" panose="02010600030101010101" pitchFamily="2" charset="-122"/>
                <a:cs typeface="Calibri" panose="020F0502020204030204" pitchFamily="34" charset="0"/>
              </a:rPr>
              <a:t>.</a:t>
            </a:r>
            <a:endParaRPr lang="es-ES_tradnl" dirty="0">
              <a:latin typeface="Calibri" panose="020F0502020204030204" pitchFamily="34" charset="0"/>
              <a:cs typeface="Calibri" panose="020F0502020204030204" pitchFamily="34" charset="0"/>
            </a:endParaRPr>
          </a:p>
        </p:txBody>
      </p:sp>
      <p:pic>
        <p:nvPicPr>
          <p:cNvPr id="4" name="Gráfico 3"/>
          <p:cNvPicPr>
            <a:picLocks noGrp="1" noRot="1" noChangeAspect="1" noMove="1" noResize="1" noEditPoints="1" noAdjustHandles="1" noChangeArrowheads="1" noChangeShapeType="1"/>
          </p:cNvPicPr>
          <p:nvPr/>
        </p:nvPicPr>
        <p:blipFill>
          <a:blip r:embed="rId2"/>
          <a:stretch>
            <a:fillRect/>
          </a:stretch>
        </p:blipFill>
        <p:spPr>
          <a:xfrm>
            <a:off x="289653" y="3586419"/>
            <a:ext cx="4572000" cy="2743200"/>
          </a:xfrm>
          <a:prstGeom prst="rect">
            <a:avLst/>
          </a:prstGeom>
        </p:spPr>
      </p:pic>
      <p:pic>
        <p:nvPicPr>
          <p:cNvPr id="8" name="Imagen 7"/>
          <p:cNvPicPr>
            <a:picLocks noChangeAspect="1"/>
          </p:cNvPicPr>
          <p:nvPr/>
        </p:nvPicPr>
        <p:blipFill>
          <a:blip r:embed="rId3"/>
          <a:stretch>
            <a:fillRect/>
          </a:stretch>
        </p:blipFill>
        <p:spPr>
          <a:xfrm>
            <a:off x="8832850" y="5172075"/>
            <a:ext cx="2705100" cy="1685925"/>
          </a:xfrm>
          <a:prstGeom prst="rect">
            <a:avLst/>
          </a:prstGeom>
        </p:spPr>
      </p:pic>
      <p:pic>
        <p:nvPicPr>
          <p:cNvPr id="16" name="Imagen 15"/>
          <p:cNvPicPr>
            <a:picLocks noChangeAspect="1"/>
          </p:cNvPicPr>
          <p:nvPr/>
        </p:nvPicPr>
        <p:blipFill>
          <a:blip r:embed="rId4"/>
          <a:stretch>
            <a:fillRect/>
          </a:stretch>
        </p:blipFill>
        <p:spPr>
          <a:xfrm>
            <a:off x="5207861" y="5353050"/>
            <a:ext cx="3038475" cy="15049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F583D-59D4-D6E4-5345-2353BD41D5F9}"/>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C78B6A05-BF01-7915-CD7C-F75B77080397}"/>
              </a:ext>
            </a:extLst>
          </p:cNvPr>
          <p:cNvSpPr>
            <a:spLocks noGrp="1"/>
          </p:cNvSpPr>
          <p:nvPr>
            <p:ph idx="1"/>
          </p:nvPr>
        </p:nvSpPr>
        <p:spPr/>
        <p:txBody>
          <a:bodyPr/>
          <a:lstStyle/>
          <a:p>
            <a:r>
              <a:rPr lang="es-SV" sz="1800" spc="-5"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El error más común es generalizar con base a género, así por ejemplo el género femenino puede llorar, buscar a amigas sobre sus sentimientos, en cambio los hombres lloran menos, duermen menos, son muy irritables y lábiles en aspectos afectivos, se refugian en videos juegos, deportes o ver pornografía, o ser compulsivos sexualmente. </a:t>
            </a:r>
            <a:r>
              <a:rPr lang="es-SV" sz="1800" dirty="0">
                <a:effectLst/>
                <a:latin typeface="Calibri" panose="020F0502020204030204" pitchFamily="34" charset="0"/>
                <a:ea typeface="SimSun" panose="02010600030101010101" pitchFamily="2" charset="-122"/>
                <a:cs typeface="Times New Roman" panose="02020603050405020304" pitchFamily="18" charset="0"/>
              </a:rPr>
              <a:t>Según FinanceOnline.com el género femenino utiliza las redes sociales como contacto en temas privados más que los hombres. El género femenino mantiene en las redes más comunicación con familias y amigos en general. El género masculino es más reservado de aspectos familiares, usa la red más para contactos de información que aspectos privados. </a:t>
            </a:r>
            <a:endParaRPr lang="es-SV" dirty="0"/>
          </a:p>
        </p:txBody>
      </p:sp>
    </p:spTree>
    <p:extLst>
      <p:ext uri="{BB962C8B-B14F-4D97-AF65-F5344CB8AC3E}">
        <p14:creationId xmlns:p14="http://schemas.microsoft.com/office/powerpoint/2010/main" val="3292831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8D8F5-9C80-8961-DC00-413630334474}"/>
              </a:ext>
            </a:extLst>
          </p:cNvPr>
          <p:cNvSpPr>
            <a:spLocks noGrp="1"/>
          </p:cNvSpPr>
          <p:nvPr>
            <p:ph type="title"/>
          </p:nvPr>
        </p:nvSpPr>
        <p:spPr/>
        <p:txBody>
          <a:bodyPr/>
          <a:lstStyle/>
          <a:p>
            <a:r>
              <a:rPr lang="es-SV" dirty="0"/>
              <a:t>Resumen </a:t>
            </a:r>
          </a:p>
        </p:txBody>
      </p:sp>
      <p:sp>
        <p:nvSpPr>
          <p:cNvPr id="5" name="CuadroTexto 4">
            <a:extLst>
              <a:ext uri="{FF2B5EF4-FFF2-40B4-BE49-F238E27FC236}">
                <a16:creationId xmlns:a16="http://schemas.microsoft.com/office/drawing/2014/main" id="{4921293E-366D-A27A-5919-61DCB1352611}"/>
              </a:ext>
            </a:extLst>
          </p:cNvPr>
          <p:cNvSpPr txBox="1"/>
          <p:nvPr/>
        </p:nvSpPr>
        <p:spPr>
          <a:xfrm>
            <a:off x="4546242" y="307656"/>
            <a:ext cx="7431108" cy="6001643"/>
          </a:xfrm>
          <a:prstGeom prst="rect">
            <a:avLst/>
          </a:prstGeom>
          <a:noFill/>
        </p:spPr>
        <p:txBody>
          <a:bodyPr wrap="square">
            <a:spAutoFit/>
          </a:bodyPr>
          <a:lstStyle/>
          <a:p>
            <a:pPr algn="just"/>
            <a:r>
              <a:rPr lang="es-SV" sz="1600" u="sng" dirty="0"/>
              <a:t>El objetivo del estudio es determinar diferencias del cerebro humano entre género masculino y femenino</a:t>
            </a:r>
            <a:r>
              <a:rPr lang="es-SV" sz="1600" dirty="0"/>
              <a:t>. Metodología. Se realizó un cuestionario anónimo que constaba de 25 preguntas cerradas y abiertas a dos grupos muestrales de un total de 200 participantes, 100 del género masculino y 100 del género femenino, se hizo muestreo estratificado simple, con un nivel de significancia del 95 % y un error de estimación del 0.05 %. Se exploró áreas cognitivas y lingüísticas y para el análisis de los datos se usó Microsoft Excel 2016 y SPSS 10. Resultados. De la muestra se obtuvo un Chi cuadrado fue de 17.465 GL 21 p=0.682566 con un p es mayor que 0.05, que significa las variables son independientes, no están vinculadas entre sí, pero interactúan, OR es igual a 2.5 por lo tanto, indica que hay asociación entre las variables e indica 2.5 veces más grande de tener una coincidencia de las que no la tienen. El coeficiente Kappa fue de 0.062 indica la fuerza de concordancia de variabilidad es leve, pero hay una discordancia </a:t>
            </a:r>
            <a:r>
              <a:rPr lang="es-SV" sz="1600" dirty="0" err="1"/>
              <a:t>interobservador</a:t>
            </a:r>
            <a:r>
              <a:rPr lang="es-SV" sz="1600" dirty="0"/>
              <a:t> a causa atribuible al azar. Prueba U DE MANN-WHITNEY para dos grupos de muestras independientes, el valor fue de U 289.5 y Z -0.43656 y p=0.65994 indica los resultados no son significativos estadísticamente en su variación. La correlación de Pearson en las coincidencias, tiene un valor de 0,80721 significa que hay correlación positiva alta entre las variables. Si calculamos la desviación standard, su resultado es 4.09, es decir 97 de cada 100 con seguridad van a coincidir con los resultados. </a:t>
            </a:r>
            <a:r>
              <a:rPr lang="es-SV" sz="1600" b="1" dirty="0"/>
              <a:t>Se concluye el 90 % de ambos géneros coinciden en los resultados y el 10 % no coincide en la lógica, la autoestima y pornografía.</a:t>
            </a:r>
            <a:r>
              <a:rPr lang="es-SV" sz="1600" dirty="0"/>
              <a:t> El hemisferio predominante es </a:t>
            </a:r>
            <a:r>
              <a:rPr lang="es-SV" sz="1600" u="sng" dirty="0"/>
              <a:t>el izquierdo </a:t>
            </a:r>
            <a:r>
              <a:rPr lang="es-SV" sz="1600" dirty="0"/>
              <a:t>en ambos. El cerebro humano no tiene género</a:t>
            </a:r>
          </a:p>
        </p:txBody>
      </p:sp>
    </p:spTree>
    <p:extLst>
      <p:ext uri="{BB962C8B-B14F-4D97-AF65-F5344CB8AC3E}">
        <p14:creationId xmlns:p14="http://schemas.microsoft.com/office/powerpoint/2010/main" val="3345670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79B51-689F-CA28-EF24-B92059AFFCA1}"/>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D856A6EC-9610-17C0-8BD9-C80D98D8683B}"/>
              </a:ext>
            </a:extLst>
          </p:cNvPr>
          <p:cNvSpPr>
            <a:spLocks noGrp="1"/>
          </p:cNvSpPr>
          <p:nvPr>
            <p:ph idx="1"/>
          </p:nvPr>
        </p:nvSpPr>
        <p:spPr/>
        <p:txBody>
          <a:bodyPr>
            <a:normAutofit fontScale="55000" lnSpcReduction="20000"/>
          </a:bodyPr>
          <a:lstStyle/>
          <a:p>
            <a:pPr indent="449580" algn="just">
              <a:lnSpc>
                <a:spcPct val="150000"/>
              </a:lnSpc>
            </a:pPr>
            <a:r>
              <a:rPr lang="es-SV" sz="1800" dirty="0">
                <a:solidFill>
                  <a:srgbClr val="000000"/>
                </a:solidFill>
                <a:effectLst/>
                <a:latin typeface="Times New Roman" panose="02020603050405020304" pitchFamily="18" charset="0"/>
                <a:ea typeface="Times New Roman" panose="02020603050405020304" pitchFamily="18" charset="0"/>
              </a:rPr>
              <a:t>En este siglo XXI han habido algunos cambios actitudinales a la luz pública en el acondicionamiento del cerebro de ambos géneros es en muchas veces es aceptado o rechazado, entre ellos: </a:t>
            </a:r>
            <a:r>
              <a:rPr lang="es-SV" sz="1800" b="1" dirty="0">
                <a:solidFill>
                  <a:srgbClr val="000000"/>
                </a:solidFill>
                <a:effectLst/>
                <a:latin typeface="Times New Roman" panose="02020603050405020304" pitchFamily="18" charset="0"/>
                <a:ea typeface="Times New Roman" panose="02020603050405020304" pitchFamily="18" charset="0"/>
              </a:rPr>
              <a:t>género masculino hacia el femenino</a:t>
            </a:r>
            <a:r>
              <a:rPr lang="es-SV" sz="1800" dirty="0">
                <a:solidFill>
                  <a:srgbClr val="000000"/>
                </a:solidFill>
                <a:effectLst/>
                <a:latin typeface="Times New Roman" panose="02020603050405020304" pitchFamily="18" charset="0"/>
                <a:ea typeface="Times New Roman" panose="02020603050405020304" pitchFamily="18" charset="0"/>
              </a:rPr>
              <a:t>: usan maquillaje, usan ropa de color como rosado , uso de aretes, uso de cabello largo, casamientos del mismo sexo con rol activo o pasivo, ser liberales, ropa ajustada para destacar los glúteos, amanerados, trabajos ocupacionales exclusivo de féminas como peluqueros, servicios de limpieza entre otros, </a:t>
            </a:r>
            <a:r>
              <a:rPr lang="es-SV" sz="1800" b="1" dirty="0">
                <a:solidFill>
                  <a:srgbClr val="000000"/>
                </a:solidFill>
                <a:effectLst/>
                <a:latin typeface="Times New Roman" panose="02020603050405020304" pitchFamily="18" charset="0"/>
                <a:ea typeface="Times New Roman" panose="02020603050405020304" pitchFamily="18" charset="0"/>
              </a:rPr>
              <a:t>género femenino hacia el masculino: </a:t>
            </a:r>
            <a:r>
              <a:rPr lang="es-SV" sz="1800" dirty="0">
                <a:solidFill>
                  <a:srgbClr val="000000"/>
                </a:solidFill>
                <a:effectLst/>
                <a:latin typeface="Times New Roman" panose="02020603050405020304" pitchFamily="18" charset="0"/>
                <a:ea typeface="Times New Roman" panose="02020603050405020304" pitchFamily="18" charset="0"/>
              </a:rPr>
              <a:t>uso de ropa masculina sobre todo pantalones, uniones del mismo sexo con rol activo o pasivo, inclinación a carreras universitarias exclusivas para hombres como mecánica automotriz, electricidad, corte de cabello recortado estilo varonil, construcción etc., lenguaje soez o tono de voz grave, alcoholismo en casa o drogadicción entre otros. </a:t>
            </a:r>
            <a:endParaRPr lang="es-SV" sz="1800" dirty="0">
              <a:effectLst/>
              <a:latin typeface="Times New Roman" panose="02020603050405020304" pitchFamily="18" charset="0"/>
              <a:ea typeface="Times New Roman" panose="02020603050405020304" pitchFamily="18" charset="0"/>
            </a:endParaRPr>
          </a:p>
          <a:p>
            <a:pPr indent="449580" algn="just">
              <a:lnSpc>
                <a:spcPct val="150000"/>
              </a:lnSpc>
            </a:pPr>
            <a:r>
              <a:rPr lang="es-SV" sz="1800" dirty="0">
                <a:solidFill>
                  <a:srgbClr val="000000"/>
                </a:solidFill>
                <a:effectLst/>
                <a:latin typeface="Times New Roman" panose="02020603050405020304" pitchFamily="18" charset="0"/>
                <a:ea typeface="Times New Roman" panose="02020603050405020304" pitchFamily="18" charset="0"/>
              </a:rPr>
              <a:t>Entre las tareas o roles </a:t>
            </a:r>
            <a:r>
              <a:rPr lang="es-SV" sz="1800" b="1" dirty="0">
                <a:solidFill>
                  <a:srgbClr val="000000"/>
                </a:solidFill>
                <a:effectLst/>
                <a:latin typeface="Times New Roman" panose="02020603050405020304" pitchFamily="18" charset="0"/>
                <a:ea typeface="Times New Roman" panose="02020603050405020304" pitchFamily="18" charset="0"/>
              </a:rPr>
              <a:t>no compartidos </a:t>
            </a:r>
            <a:r>
              <a:rPr lang="es-SV" sz="1800" i="1" dirty="0">
                <a:solidFill>
                  <a:srgbClr val="000000"/>
                </a:solidFill>
                <a:effectLst/>
                <a:latin typeface="Times New Roman" panose="02020603050405020304" pitchFamily="18" charset="0"/>
                <a:ea typeface="Times New Roman" panose="02020603050405020304" pitchFamily="18" charset="0"/>
              </a:rPr>
              <a:t>casi exclusivos de género</a:t>
            </a:r>
            <a:r>
              <a:rPr lang="es-SV" sz="1800" dirty="0">
                <a:solidFill>
                  <a:srgbClr val="000000"/>
                </a:solidFill>
                <a:effectLst/>
                <a:latin typeface="Times New Roman" panose="02020603050405020304" pitchFamily="18" charset="0"/>
                <a:ea typeface="Times New Roman" panose="02020603050405020304" pitchFamily="18" charset="0"/>
              </a:rPr>
              <a:t> que chocan con el pensamiento son: en el </a:t>
            </a:r>
            <a:r>
              <a:rPr lang="es-SV" sz="1800" b="1" dirty="0">
                <a:solidFill>
                  <a:srgbClr val="000000"/>
                </a:solidFill>
                <a:effectLst/>
                <a:latin typeface="Times New Roman" panose="02020603050405020304" pitchFamily="18" charset="0"/>
                <a:ea typeface="Times New Roman" panose="02020603050405020304" pitchFamily="18" charset="0"/>
              </a:rPr>
              <a:t>género masculino</a:t>
            </a:r>
            <a:r>
              <a:rPr lang="es-SV" sz="1800" dirty="0">
                <a:solidFill>
                  <a:srgbClr val="000000"/>
                </a:solidFill>
                <a:effectLst/>
                <a:latin typeface="Times New Roman" panose="02020603050405020304" pitchFamily="18" charset="0"/>
                <a:ea typeface="Times New Roman" panose="02020603050405020304" pitchFamily="18" charset="0"/>
              </a:rPr>
              <a:t>: en lo religioso solo hay papas hombres, mayor seguimiento de </a:t>
            </a:r>
            <a:r>
              <a:rPr lang="es-SV" sz="1800" dirty="0" err="1">
                <a:solidFill>
                  <a:srgbClr val="000000"/>
                </a:solidFill>
                <a:effectLst/>
                <a:latin typeface="Times New Roman" panose="02020603050405020304" pitchFamily="18" charset="0"/>
                <a:ea typeface="Times New Roman" panose="02020603050405020304" pitchFamily="18" charset="0"/>
              </a:rPr>
              <a:t>fé</a:t>
            </a:r>
            <a:r>
              <a:rPr lang="es-SV" sz="1800" dirty="0">
                <a:solidFill>
                  <a:srgbClr val="000000"/>
                </a:solidFill>
                <a:effectLst/>
                <a:latin typeface="Times New Roman" panose="02020603050405020304" pitchFamily="18" charset="0"/>
                <a:ea typeface="Times New Roman" panose="02020603050405020304" pitchFamily="18" charset="0"/>
              </a:rPr>
              <a:t> en hombre Cristo crucificado, apóstoles hombres, Hindúes hombre de </a:t>
            </a:r>
            <a:r>
              <a:rPr lang="es-SV" sz="1800" dirty="0" err="1">
                <a:solidFill>
                  <a:srgbClr val="000000"/>
                </a:solidFill>
                <a:effectLst/>
                <a:latin typeface="Times New Roman" panose="02020603050405020304" pitchFamily="18" charset="0"/>
                <a:ea typeface="Times New Roman" panose="02020603050405020304" pitchFamily="18" charset="0"/>
              </a:rPr>
              <a:t>fé</a:t>
            </a:r>
            <a:r>
              <a:rPr lang="es-SV" sz="1800" dirty="0">
                <a:solidFill>
                  <a:srgbClr val="000000"/>
                </a:solidFill>
                <a:effectLst/>
                <a:latin typeface="Times New Roman" panose="02020603050405020304" pitchFamily="18" charset="0"/>
                <a:ea typeface="Times New Roman" panose="02020603050405020304" pitchFamily="18" charset="0"/>
              </a:rPr>
              <a:t> </a:t>
            </a:r>
            <a:r>
              <a:rPr lang="es-SV" sz="1800" dirty="0" err="1">
                <a:solidFill>
                  <a:srgbClr val="000000"/>
                </a:solidFill>
                <a:effectLst/>
                <a:latin typeface="Times New Roman" panose="02020603050405020304" pitchFamily="18" charset="0"/>
                <a:ea typeface="SimSun" panose="02010600030101010101" pitchFamily="2" charset="-122"/>
              </a:rPr>
              <a:t>Sathya</a:t>
            </a:r>
            <a:r>
              <a:rPr lang="es-SV" sz="1800" dirty="0">
                <a:solidFill>
                  <a:srgbClr val="000000"/>
                </a:solidFill>
                <a:effectLst/>
                <a:latin typeface="Times New Roman" panose="02020603050405020304" pitchFamily="18" charset="0"/>
                <a:ea typeface="SimSun" panose="02010600030101010101" pitchFamily="2" charset="-122"/>
              </a:rPr>
              <a:t> </a:t>
            </a:r>
            <a:r>
              <a:rPr lang="es-SV" sz="1800" dirty="0" err="1">
                <a:solidFill>
                  <a:srgbClr val="000000"/>
                </a:solidFill>
                <a:effectLst/>
                <a:latin typeface="Times New Roman" panose="02020603050405020304" pitchFamily="18" charset="0"/>
                <a:ea typeface="SimSun" panose="02010600030101010101" pitchFamily="2" charset="-122"/>
              </a:rPr>
              <a:t>Sai</a:t>
            </a:r>
            <a:r>
              <a:rPr lang="es-SV" sz="1800" dirty="0">
                <a:solidFill>
                  <a:srgbClr val="000000"/>
                </a:solidFill>
                <a:effectLst/>
                <a:latin typeface="Times New Roman" panose="02020603050405020304" pitchFamily="18" charset="0"/>
                <a:ea typeface="SimSun" panose="02010600030101010101" pitchFamily="2" charset="-122"/>
              </a:rPr>
              <a:t> Baba</a:t>
            </a:r>
            <a:r>
              <a:rPr lang="es-SV" sz="1800" dirty="0">
                <a:solidFill>
                  <a:srgbClr val="000000"/>
                </a:solidFill>
                <a:effectLst/>
                <a:latin typeface="Times New Roman" panose="02020603050405020304" pitchFamily="18" charset="0"/>
                <a:ea typeface="Times New Roman" panose="02020603050405020304" pitchFamily="18" charset="0"/>
              </a:rPr>
              <a:t>, Buda hombre en China,  expectativa menor de vida, pilotos de viajes espaciales y alunizajes, mayor susceptibilidad a enfermedades, minería, pilotos comerciales, promiscuidad, baños para hombres, motoristas transporte pesado, guardaespaldas, seguridad, ingenierías algunas como construcción, mecánica, industrial, eléctrica, pastores religiosos, pensamiento guerrerista, albañilería, rastros municipales como destazadores, rescatistas, bomberos, carpinteros, cantineros, ropa interior, inventivos, innovadores, creativos etc. </a:t>
            </a:r>
            <a:r>
              <a:rPr lang="es-SV" sz="1800" b="1" dirty="0">
                <a:solidFill>
                  <a:srgbClr val="000000"/>
                </a:solidFill>
                <a:effectLst/>
                <a:latin typeface="Times New Roman" panose="02020603050405020304" pitchFamily="18" charset="0"/>
                <a:ea typeface="Times New Roman" panose="02020603050405020304" pitchFamily="18" charset="0"/>
              </a:rPr>
              <a:t>Género femenino</a:t>
            </a:r>
            <a:r>
              <a:rPr lang="es-SV" sz="1800" dirty="0">
                <a:solidFill>
                  <a:srgbClr val="000000"/>
                </a:solidFill>
                <a:effectLst/>
                <a:latin typeface="Times New Roman" panose="02020603050405020304" pitchFamily="18" charset="0"/>
                <a:ea typeface="Times New Roman" panose="02020603050405020304" pitchFamily="18" charset="0"/>
              </a:rPr>
              <a:t>: cuidadoras de orfanatos, cuidado de los hijos, maternidad, baño para mujeres, empleos domésticos, menor ataque de susceptibilidad a enfermedades, mayor expectativa de vida, son multiorgásmicas, secretarias de oficina, pedicuristas o manicuristas, trabajo social, ropa interior, entre otros.</a:t>
            </a:r>
            <a:r>
              <a:rPr lang="es-SV" sz="1800" b="1" dirty="0">
                <a:solidFill>
                  <a:srgbClr val="000000"/>
                </a:solidFill>
                <a:effectLst/>
                <a:latin typeface="Times New Roman" panose="02020603050405020304" pitchFamily="18" charset="0"/>
                <a:ea typeface="Times New Roman" panose="02020603050405020304" pitchFamily="18" charset="0"/>
              </a:rPr>
              <a:t> </a:t>
            </a:r>
            <a:endParaRPr lang="es-SV" sz="1800" dirty="0">
              <a:effectLst/>
              <a:latin typeface="Times New Roman" panose="02020603050405020304" pitchFamily="18" charset="0"/>
              <a:ea typeface="Times New Roman" panose="02020603050405020304" pitchFamily="18" charset="0"/>
            </a:endParaRPr>
          </a:p>
          <a:p>
            <a:pPr indent="449580" algn="just">
              <a:lnSpc>
                <a:spcPct val="150000"/>
              </a:lnSpc>
            </a:pPr>
            <a:r>
              <a:rPr lang="es-SV" sz="1800" b="1" dirty="0">
                <a:solidFill>
                  <a:srgbClr val="000000"/>
                </a:solidFill>
                <a:effectLst/>
                <a:latin typeface="Times New Roman" panose="02020603050405020304" pitchFamily="18" charset="0"/>
                <a:ea typeface="Times New Roman" panose="02020603050405020304" pitchFamily="18" charset="0"/>
              </a:rPr>
              <a:t>Compartidos,</a:t>
            </a:r>
            <a:r>
              <a:rPr lang="es-SV" sz="1800" dirty="0">
                <a:solidFill>
                  <a:srgbClr val="000000"/>
                </a:solidFill>
                <a:effectLst/>
                <a:latin typeface="Times New Roman" panose="02020603050405020304" pitchFamily="18" charset="0"/>
                <a:ea typeface="Times New Roman" panose="02020603050405020304" pitchFamily="18" charset="0"/>
              </a:rPr>
              <a:t> pero </a:t>
            </a:r>
            <a:r>
              <a:rPr lang="es-SV" sz="1800" i="1" dirty="0">
                <a:solidFill>
                  <a:srgbClr val="000000"/>
                </a:solidFill>
                <a:effectLst/>
                <a:latin typeface="Times New Roman" panose="02020603050405020304" pitchFamily="18" charset="0"/>
                <a:ea typeface="Times New Roman" panose="02020603050405020304" pitchFamily="18" charset="0"/>
              </a:rPr>
              <a:t>no aceptados,</a:t>
            </a:r>
            <a:r>
              <a:rPr lang="es-SV" sz="1800" dirty="0">
                <a:solidFill>
                  <a:srgbClr val="000000"/>
                </a:solidFill>
                <a:effectLst/>
                <a:latin typeface="Times New Roman" panose="02020603050405020304" pitchFamily="18" charset="0"/>
                <a:ea typeface="Times New Roman" panose="02020603050405020304" pitchFamily="18" charset="0"/>
              </a:rPr>
              <a:t> están: en </a:t>
            </a:r>
            <a:r>
              <a:rPr lang="es-SV" sz="1800" b="1" dirty="0">
                <a:solidFill>
                  <a:srgbClr val="000000"/>
                </a:solidFill>
                <a:effectLst/>
                <a:latin typeface="Times New Roman" panose="02020603050405020304" pitchFamily="18" charset="0"/>
                <a:ea typeface="Times New Roman" panose="02020603050405020304" pitchFamily="18" charset="0"/>
              </a:rPr>
              <a:t>género masculino</a:t>
            </a:r>
            <a:r>
              <a:rPr lang="es-SV" sz="1800" dirty="0">
                <a:solidFill>
                  <a:srgbClr val="000000"/>
                </a:solidFill>
                <a:effectLst/>
                <a:latin typeface="Times New Roman" panose="02020603050405020304" pitchFamily="18" charset="0"/>
                <a:ea typeface="Times New Roman" panose="02020603050405020304" pitchFamily="18" charset="0"/>
              </a:rPr>
              <a:t>: diseño de modas, prostitución o trabajo sexual, enfermeros, uso cabello largo tercera edad, amos de casa en tareas domésticas cuando su pareja trabaja, chefs, peluqueros, recepcionistas, empleos domésticos, empleos de salud, en bares, docencia área </a:t>
            </a:r>
            <a:r>
              <a:rPr lang="es-SV" sz="1800" dirty="0" err="1">
                <a:solidFill>
                  <a:srgbClr val="000000"/>
                </a:solidFill>
                <a:effectLst/>
                <a:latin typeface="Times New Roman" panose="02020603050405020304" pitchFamily="18" charset="0"/>
                <a:ea typeface="Times New Roman" panose="02020603050405020304" pitchFamily="18" charset="0"/>
              </a:rPr>
              <a:t>parvularia</a:t>
            </a:r>
            <a:r>
              <a:rPr lang="es-SV" sz="1800" dirty="0">
                <a:solidFill>
                  <a:srgbClr val="000000"/>
                </a:solidFill>
                <a:effectLst/>
                <a:latin typeface="Times New Roman" panose="02020603050405020304" pitchFamily="18" charset="0"/>
                <a:ea typeface="Times New Roman" panose="02020603050405020304" pitchFamily="18" charset="0"/>
              </a:rPr>
              <a:t>, entre otros. </a:t>
            </a:r>
            <a:r>
              <a:rPr lang="es-SV" sz="1800" b="1" dirty="0">
                <a:solidFill>
                  <a:srgbClr val="000000"/>
                </a:solidFill>
                <a:effectLst/>
                <a:latin typeface="Times New Roman" panose="02020603050405020304" pitchFamily="18" charset="0"/>
                <a:ea typeface="Times New Roman" panose="02020603050405020304" pitchFamily="18" charset="0"/>
              </a:rPr>
              <a:t>Género femenino</a:t>
            </a:r>
            <a:r>
              <a:rPr lang="es-SV" sz="1800" dirty="0">
                <a:solidFill>
                  <a:srgbClr val="000000"/>
                </a:solidFill>
                <a:effectLst/>
                <a:latin typeface="Times New Roman" panose="02020603050405020304" pitchFamily="18" charset="0"/>
                <a:ea typeface="Times New Roman" panose="02020603050405020304" pitchFamily="18" charset="0"/>
              </a:rPr>
              <a:t>: taxistas, construcción, electricista, mecánica, boxeadora, deporte fútbol, jefe motorista de barcos o tráiler, jefaturas, seguridad, periodistas deportivos, contaduría, fotógrafa, </a:t>
            </a:r>
            <a:r>
              <a:rPr lang="es-SV" sz="1800" dirty="0" err="1">
                <a:solidFill>
                  <a:srgbClr val="000000"/>
                </a:solidFill>
                <a:effectLst/>
                <a:latin typeface="Times New Roman" panose="02020603050405020304" pitchFamily="18" charset="0"/>
                <a:ea typeface="Times New Roman" panose="02020603050405020304" pitchFamily="18" charset="0"/>
              </a:rPr>
              <a:t>b</a:t>
            </a:r>
            <a:r>
              <a:rPr lang="es-SV" sz="1800" dirty="0" err="1">
                <a:solidFill>
                  <a:srgbClr val="000000"/>
                </a:solidFill>
                <a:effectLst/>
                <a:latin typeface="Times New Roman" panose="02020603050405020304" pitchFamily="18" charset="0"/>
                <a:ea typeface="SimSun" panose="02010600030101010101" pitchFamily="2" charset="-122"/>
              </a:rPr>
              <a:t>artenders</a:t>
            </a:r>
            <a:r>
              <a:rPr lang="es-SV" sz="1800" dirty="0">
                <a:solidFill>
                  <a:srgbClr val="000000"/>
                </a:solidFill>
                <a:effectLst/>
                <a:latin typeface="Times New Roman" panose="02020603050405020304" pitchFamily="18" charset="0"/>
                <a:ea typeface="SimSun" panose="02010600030101010101" pitchFamily="2" charset="-122"/>
              </a:rPr>
              <a:t>, militares, no rangos militares altos, relator de chistes, pastoras religiosas, tatuajes entre otros.</a:t>
            </a:r>
            <a:endParaRPr lang="es-SV" sz="1800" dirty="0">
              <a:effectLst/>
              <a:latin typeface="Times New Roman" panose="02020603050405020304" pitchFamily="18" charset="0"/>
              <a:ea typeface="Times New Roman" panose="02020603050405020304" pitchFamily="18" charset="0"/>
            </a:endParaRPr>
          </a:p>
          <a:p>
            <a:endParaRPr lang="es-SV" dirty="0"/>
          </a:p>
        </p:txBody>
      </p:sp>
    </p:spTree>
    <p:extLst>
      <p:ext uri="{BB962C8B-B14F-4D97-AF65-F5344CB8AC3E}">
        <p14:creationId xmlns:p14="http://schemas.microsoft.com/office/powerpoint/2010/main" val="3402026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effectLst/>
                <a:latin typeface="Calibri" panose="020F0502020204030204" pitchFamily="34" charset="0"/>
                <a:ea typeface="SimSun" panose="02010600030101010101" pitchFamily="2" charset="-122"/>
                <a:cs typeface="Arial" panose="020B0604020202020204" pitchFamily="34" charset="0"/>
              </a:rPr>
              <a:t>3. Respuesta a estímulos negativos.</a:t>
            </a:r>
            <a:br>
              <a:rPr lang="es-ES" b="1" dirty="0">
                <a:effectLst/>
                <a:latin typeface="Calibri" panose="020F0502020204030204" pitchFamily="34" charset="0"/>
                <a:ea typeface="SimSun" panose="02010600030101010101" pitchFamily="2" charset="-122"/>
                <a:cs typeface="Arial" panose="020B0604020202020204" pitchFamily="34" charset="0"/>
              </a:rPr>
            </a:br>
            <a:r>
              <a:rPr lang="es-ES_tradnl" sz="1800" dirty="0">
                <a:effectLst/>
                <a:latin typeface="Calibri" panose="020F0502020204030204" pitchFamily="34" charset="0"/>
                <a:ea typeface="Calibri" panose="020F0502020204030204" pitchFamily="34" charset="0"/>
                <a:cs typeface="Calibri" panose="020F0502020204030204" pitchFamily="34" charset="0"/>
              </a:rPr>
              <a:t>llora       b. se enoja    c.  discute   d. se conforma   </a:t>
            </a:r>
            <a:br>
              <a:rPr lang="es-ES_tradnl"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s-ES_tradnl" dirty="0"/>
          </a:p>
        </p:txBody>
      </p:sp>
      <p:sp>
        <p:nvSpPr>
          <p:cNvPr id="3" name="Marcador de contenido 2"/>
          <p:cNvSpPr>
            <a:spLocks noGrp="1"/>
          </p:cNvSpPr>
          <p:nvPr>
            <p:ph idx="1"/>
          </p:nvPr>
        </p:nvSpPr>
        <p:spPr/>
        <p:txBody>
          <a:bodyPr/>
          <a:lstStyle/>
          <a:p>
            <a:r>
              <a:rPr lang="es-ES" b="1" dirty="0">
                <a:effectLst/>
                <a:latin typeface="Calibri" panose="020F0502020204030204" pitchFamily="34" charset="0"/>
                <a:ea typeface="SimSun" panose="02010600030101010101" pitchFamily="2" charset="-122"/>
                <a:cs typeface="Arial" panose="020B0604020202020204" pitchFamily="34" charset="0"/>
              </a:rPr>
              <a:t>3</a:t>
            </a:r>
            <a:r>
              <a:rPr lang="es-ES" sz="2000" b="1" dirty="0">
                <a:effectLst/>
                <a:latin typeface="Calibri" panose="020F0502020204030204" pitchFamily="34" charset="0"/>
                <a:ea typeface="SimSun" panose="02010600030101010101" pitchFamily="2" charset="-122"/>
                <a:cs typeface="Arial" panose="020B0604020202020204" pitchFamily="34" charset="0"/>
              </a:rPr>
              <a:t>. Respuesta a estímulos negativos.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con la respuesta</a:t>
            </a:r>
            <a:r>
              <a:rPr lang="es-ES" sz="2000" dirty="0">
                <a:effectLst/>
                <a:latin typeface="Calibri" panose="020F0502020204030204" pitchFamily="34" charset="0"/>
                <a:ea typeface="SimSun" panose="02010600030101010101" pitchFamily="2" charset="-122"/>
                <a:cs typeface="Arial" panose="020B0604020202020204" pitchFamily="34" charset="0"/>
              </a:rPr>
              <a:t>.</a:t>
            </a:r>
            <a:r>
              <a:rPr lang="es-ES" sz="2000" b="1" dirty="0">
                <a:effectLst/>
                <a:latin typeface="Calibri" panose="020F0502020204030204" pitchFamily="34" charset="0"/>
                <a:ea typeface="SimSun" panose="02010600030101010101" pitchFamily="2" charset="-122"/>
                <a:cs typeface="Arial" panose="020B0604020202020204" pitchFamily="34" charset="0"/>
              </a:rPr>
              <a:t> </a:t>
            </a:r>
            <a:r>
              <a:rPr lang="es-ES" sz="2000" dirty="0">
                <a:effectLst/>
                <a:latin typeface="Calibri" panose="020F0502020204030204" pitchFamily="34" charset="0"/>
                <a:ea typeface="SimSun" panose="02010600030101010101" pitchFamily="2" charset="-122"/>
                <a:cs typeface="Arial" panose="020B0604020202020204" pitchFamily="34" charset="0"/>
              </a:rPr>
              <a:t>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46 % discute, el 34% se enoja, el 15 % se conforma y el 5 % llora.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 </a:t>
            </a:r>
            <a:r>
              <a:rPr lang="es-ES" sz="2000" dirty="0">
                <a:effectLst/>
                <a:latin typeface="Calibri" panose="020F0502020204030204" pitchFamily="34" charset="0"/>
                <a:ea typeface="SimSun" panose="02010600030101010101" pitchFamily="2" charset="-122"/>
                <a:cs typeface="Arial" panose="020B0604020202020204" pitchFamily="34" charset="0"/>
              </a:rPr>
              <a:t>el 43% discute, el 30 % se enoja, el 15 % llora y el 12 % se conforma. </a:t>
            </a:r>
          </a:p>
          <a:p>
            <a:r>
              <a:rPr lang="es-ES" sz="2000" dirty="0">
                <a:latin typeface="Calibri" panose="020F0502020204030204" pitchFamily="34" charset="0"/>
                <a:ea typeface="SimSun" panose="02010600030101010101" pitchFamily="2" charset="-122"/>
                <a:cs typeface="Arial" panose="020B0604020202020204" pitchFamily="34" charset="0"/>
              </a:rPr>
              <a:t>Tolerancia.</a:t>
            </a:r>
          </a:p>
          <a:p>
            <a:r>
              <a:rPr lang="es-ES" sz="2000" dirty="0">
                <a:effectLst/>
                <a:latin typeface="Calibri" panose="020F0502020204030204" pitchFamily="34" charset="0"/>
                <a:ea typeface="SimSun" panose="02010600030101010101" pitchFamily="2" charset="-122"/>
                <a:cs typeface="Arial" panose="020B0604020202020204" pitchFamily="34" charset="0"/>
              </a:rPr>
              <a:t>Etapas freudianas. Oral y anal.</a:t>
            </a:r>
          </a:p>
          <a:p>
            <a:r>
              <a:rPr lang="es-ES" sz="2000" dirty="0">
                <a:latin typeface="Calibri" panose="020F0502020204030204" pitchFamily="34" charset="0"/>
                <a:ea typeface="SimSun" panose="02010600030101010101" pitchFamily="2" charset="-122"/>
                <a:cs typeface="Arial" panose="020B0604020202020204" pitchFamily="34" charset="0"/>
              </a:rPr>
              <a:t>Violencia no dialogo</a:t>
            </a:r>
          </a:p>
          <a:p>
            <a:r>
              <a:rPr lang="es-ES" sz="2000" dirty="0">
                <a:effectLst/>
                <a:latin typeface="Calibri" panose="020F0502020204030204" pitchFamily="34" charset="0"/>
                <a:ea typeface="SimSun" panose="02010600030101010101" pitchFamily="2" charset="-122"/>
                <a:cs typeface="Arial" panose="020B0604020202020204" pitchFamily="34" charset="0"/>
              </a:rPr>
              <a:t>Poder de un género .</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4" name="Gráfico 3"/>
          <p:cNvGraphicFramePr/>
          <p:nvPr/>
        </p:nvGraphicFramePr>
        <p:xfrm>
          <a:off x="289653" y="3708400"/>
          <a:ext cx="4572000" cy="304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effectLst/>
                <a:latin typeface="Calibri" panose="020F0502020204030204" pitchFamily="34" charset="0"/>
                <a:ea typeface="SimSun" panose="02010600030101010101" pitchFamily="2" charset="-122"/>
                <a:cs typeface="Arial" panose="020B0604020202020204" pitchFamily="34" charset="0"/>
              </a:rPr>
              <a:t>4.  Respuesta a comunicación oral.</a:t>
            </a:r>
            <a:br>
              <a:rPr lang="es-ES"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 SI     . NO     . A  VECES</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endParaRPr lang="es-ES_tradnl" dirty="0"/>
          </a:p>
        </p:txBody>
      </p:sp>
      <p:sp>
        <p:nvSpPr>
          <p:cNvPr id="3" name="Marcador de contenido 2"/>
          <p:cNvSpPr>
            <a:spLocks noGrp="1"/>
          </p:cNvSpPr>
          <p:nvPr>
            <p:ph idx="1"/>
          </p:nvPr>
        </p:nvSpPr>
        <p:spPr/>
        <p:txBody>
          <a:bodyPr/>
          <a:lstStyle/>
          <a:p>
            <a:pPr>
              <a:lnSpc>
                <a:spcPct val="114000"/>
              </a:lnSpc>
            </a:pPr>
            <a:r>
              <a:rPr lang="es-ES" dirty="0">
                <a:effectLst/>
                <a:latin typeface="Calibri" panose="020F0502020204030204" pitchFamily="34" charset="0"/>
                <a:cs typeface="Arial" panose="020B0604020202020204" pitchFamily="34" charset="0"/>
              </a:rPr>
              <a:t> </a:t>
            </a:r>
            <a:r>
              <a:rPr lang="es-ES" b="1" dirty="0">
                <a:effectLst/>
                <a:latin typeface="Calibri" panose="020F0502020204030204" pitchFamily="34" charset="0"/>
                <a:ea typeface="SimSun" panose="02010600030101010101" pitchFamily="2" charset="-122"/>
                <a:cs typeface="Arial" panose="020B0604020202020204" pitchFamily="34" charset="0"/>
              </a:rPr>
              <a:t>4 Respuesta a comunicación oral. </a:t>
            </a:r>
            <a:r>
              <a:rPr lang="es-ES"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con la respuesta</a:t>
            </a:r>
            <a:r>
              <a:rPr lang="es-ES" b="1" dirty="0">
                <a:effectLst/>
                <a:latin typeface="Calibri" panose="020F0502020204030204" pitchFamily="34" charset="0"/>
                <a:ea typeface="SimSun" panose="02010600030101010101" pitchFamily="2" charset="-122"/>
                <a:cs typeface="Arial" panose="020B0604020202020204" pitchFamily="34" charset="0"/>
              </a:rPr>
              <a:t>. </a:t>
            </a:r>
            <a:r>
              <a:rPr lang="es-ES" dirty="0">
                <a:effectLst/>
                <a:latin typeface="Calibri" panose="020F0502020204030204" pitchFamily="34" charset="0"/>
                <a:ea typeface="SimSun" panose="02010600030101010101" pitchFamily="2" charset="-122"/>
                <a:cs typeface="Arial" panose="020B0604020202020204" pitchFamily="34" charset="0"/>
              </a:rPr>
              <a:t>El </a:t>
            </a:r>
            <a:r>
              <a:rPr lang="es-ES" b="1" dirty="0">
                <a:effectLst/>
                <a:latin typeface="Calibri" panose="020F0502020204030204" pitchFamily="34" charset="0"/>
                <a:ea typeface="SimSun" panose="02010600030101010101" pitchFamily="2" charset="-122"/>
                <a:cs typeface="Arial" panose="020B0604020202020204" pitchFamily="34" charset="0"/>
              </a:rPr>
              <a:t>género femenino</a:t>
            </a:r>
            <a:r>
              <a:rPr lang="es-ES" dirty="0">
                <a:effectLst/>
                <a:latin typeface="Calibri" panose="020F0502020204030204" pitchFamily="34" charset="0"/>
                <a:ea typeface="SimSun" panose="02010600030101010101" pitchFamily="2" charset="-122"/>
                <a:cs typeface="Arial" panose="020B0604020202020204" pitchFamily="34" charset="0"/>
              </a:rPr>
              <a:t> el 52 % le gusta a veces hablar bastante, el 40 % si le gusta y el 8 % no le gusta. El </a:t>
            </a:r>
            <a:r>
              <a:rPr lang="es-ES"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dirty="0">
                <a:effectLst/>
                <a:latin typeface="Calibri" panose="020F0502020204030204" pitchFamily="34" charset="0"/>
                <a:ea typeface="SimSun" panose="02010600030101010101" pitchFamily="2" charset="-122"/>
                <a:cs typeface="Arial" panose="020B0604020202020204" pitchFamily="34" charset="0"/>
              </a:rPr>
              <a:t> el 50 % a veces le gusta hablar bastante, el 40 % si le gusta y el 8 % no le gusta.</a:t>
            </a:r>
          </a:p>
          <a:p>
            <a:pPr>
              <a:lnSpc>
                <a:spcPct val="114000"/>
              </a:lnSpc>
            </a:pPr>
            <a:r>
              <a:rPr lang="es-ES" dirty="0">
                <a:latin typeface="Calibri" panose="020F0502020204030204" pitchFamily="34" charset="0"/>
                <a:ea typeface="SimSun" panose="02010600030101010101" pitchFamily="2" charset="-122"/>
                <a:cs typeface="Arial" panose="020B0604020202020204" pitchFamily="34" charset="0"/>
              </a:rPr>
              <a:t>Editorial español. Mujer </a:t>
            </a:r>
            <a:r>
              <a:rPr lang="es-SV" sz="1800" dirty="0">
                <a:effectLst/>
                <a:latin typeface="Calibri" panose="020F0502020204030204" pitchFamily="34" charset="0"/>
                <a:ea typeface="SimSun" panose="02010600030101010101" pitchFamily="2" charset="-122"/>
                <a:cs typeface="Arial" panose="020B0604020202020204" pitchFamily="34" charset="0"/>
              </a:rPr>
              <a:t>6.000 y 8.000 palabras diarias</a:t>
            </a:r>
            <a:r>
              <a:rPr lang="es-ES" sz="1800" dirty="0">
                <a:latin typeface="Calibri" panose="020F0502020204030204" pitchFamily="34" charset="0"/>
                <a:ea typeface="SimSun" panose="02010600030101010101" pitchFamily="2" charset="-122"/>
                <a:cs typeface="Arial" panose="020B0604020202020204" pitchFamily="34" charset="0"/>
              </a:rPr>
              <a:t> y Hombre </a:t>
            </a:r>
            <a:r>
              <a:rPr lang="es-SV" sz="1800" dirty="0">
                <a:effectLst/>
                <a:latin typeface="Calibri" panose="020F0502020204030204" pitchFamily="34" charset="0"/>
                <a:ea typeface="SimSun" panose="02010600030101010101" pitchFamily="2" charset="-122"/>
                <a:cs typeface="Arial" panose="020B0604020202020204" pitchFamily="34" charset="0"/>
              </a:rPr>
              <a:t>2.000 y 4.000 palabras</a:t>
            </a:r>
            <a:r>
              <a:rPr lang="es-ES" sz="1800" dirty="0">
                <a:latin typeface="Calibri" panose="020F0502020204030204" pitchFamily="34" charset="0"/>
                <a:ea typeface="SimSun" panose="02010600030101010101" pitchFamily="2" charset="-122"/>
                <a:cs typeface="Arial" panose="020B0604020202020204" pitchFamily="34" charset="0"/>
              </a:rPr>
              <a:t>.</a:t>
            </a:r>
          </a:p>
          <a:p>
            <a:pPr>
              <a:lnSpc>
                <a:spcPct val="114000"/>
              </a:lnSpc>
            </a:pPr>
            <a:r>
              <a:rPr lang="es-ES" sz="1800" dirty="0">
                <a:latin typeface="Calibri" panose="020F0502020204030204" pitchFamily="34" charset="0"/>
                <a:ea typeface="SimSun" panose="02010600030101010101" pitchFamily="2" charset="-122"/>
                <a:cs typeface="Arial" panose="020B0604020202020204" pitchFamily="34" charset="0"/>
              </a:rPr>
              <a:t>Lenguaje de género. </a:t>
            </a:r>
          </a:p>
          <a:p>
            <a:pPr>
              <a:lnSpc>
                <a:spcPct val="114000"/>
              </a:lnSpc>
            </a:pPr>
            <a:r>
              <a:rPr lang="es-ES" sz="1800" dirty="0">
                <a:effectLst/>
                <a:latin typeface="Calibri" panose="020F0502020204030204" pitchFamily="34" charset="0"/>
                <a:ea typeface="SimSun" panose="02010600030101010101" pitchFamily="2" charset="-122"/>
                <a:cs typeface="Arial" panose="020B0604020202020204" pitchFamily="34" charset="0"/>
              </a:rPr>
              <a:t>Tradición patriarcal. Símbolo, desempeño ciencia.</a:t>
            </a:r>
          </a:p>
          <a:p>
            <a:pPr>
              <a:lnSpc>
                <a:spcPct val="114000"/>
              </a:lnSpc>
            </a:pPr>
            <a:r>
              <a:rPr lang="es-ES" sz="1800" dirty="0">
                <a:latin typeface="Calibri" panose="020F0502020204030204" pitchFamily="34" charset="0"/>
                <a:ea typeface="SimSun" panose="02010600030101010101" pitchFamily="2" charset="-122"/>
                <a:cs typeface="Arial" panose="020B0604020202020204" pitchFamily="34" charset="0"/>
              </a:rPr>
              <a:t>Áreas lenguaje ellas y áreas espaciales y visuales ellos.</a:t>
            </a:r>
            <a:endParaRPr lang="es-ES"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4" name="Gráfico 3"/>
          <p:cNvGraphicFramePr/>
          <p:nvPr/>
        </p:nvGraphicFramePr>
        <p:xfrm>
          <a:off x="533400" y="358641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9C7E6-25DF-8BA4-F369-27A274EE0617}"/>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A4482F44-4F36-C3E4-66D9-558FCCD80A60}"/>
              </a:ext>
            </a:extLst>
          </p:cNvPr>
          <p:cNvSpPr>
            <a:spLocks noGrp="1"/>
          </p:cNvSpPr>
          <p:nvPr>
            <p:ph idx="1"/>
          </p:nvPr>
        </p:nvSpPr>
        <p:spPr/>
        <p:txBody>
          <a:bodyPr>
            <a:normAutofit fontScale="92500" lnSpcReduction="20000"/>
          </a:bodyPr>
          <a:lstStyle/>
          <a:p>
            <a:pPr algn="just">
              <a:lnSpc>
                <a:spcPct val="115000"/>
              </a:lnSpc>
              <a:spcAft>
                <a:spcPts val="1000"/>
              </a:spcAft>
            </a:pPr>
            <a:r>
              <a:rPr lang="es-SV" sz="1800" dirty="0">
                <a:effectLst/>
                <a:latin typeface="Times New Roman" panose="02020603050405020304" pitchFamily="18" charset="0"/>
                <a:ea typeface="SimSun" panose="02010600030101010101" pitchFamily="2" charset="-122"/>
              </a:rPr>
              <a:t>“ </a:t>
            </a:r>
            <a:r>
              <a:rPr lang="es-SV" sz="1800" b="1" dirty="0">
                <a:effectLst/>
                <a:latin typeface="Times New Roman" panose="02020603050405020304" pitchFamily="18" charset="0"/>
                <a:ea typeface="SimSun" panose="02010600030101010101" pitchFamily="2" charset="-122"/>
              </a:rPr>
              <a:t>mujer</a:t>
            </a:r>
            <a:r>
              <a:rPr lang="es-SV" sz="1800" dirty="0">
                <a:effectLst/>
                <a:latin typeface="Times New Roman" panose="02020603050405020304" pitchFamily="18" charset="0"/>
                <a:ea typeface="SimSun" panose="02010600030101010101" pitchFamily="2" charset="-122"/>
              </a:rPr>
              <a:t> puede pronunciar sin esfuerzo una media de entre 6.000 y 8.000 palabras diarias. Utiliza adicionalmente entre 2.000 y 3.000 sonidos para comunicar, además de hasta 10.000 gestos y expresiones faciales. Un total de más de </a:t>
            </a:r>
            <a:r>
              <a:rPr lang="es-SV" sz="1800" b="1" dirty="0">
                <a:effectLst/>
                <a:latin typeface="Times New Roman" panose="02020603050405020304" pitchFamily="18" charset="0"/>
                <a:ea typeface="SimSun" panose="02010600030101010101" pitchFamily="2" charset="-122"/>
              </a:rPr>
              <a:t>20.000 unidades de comunicación</a:t>
            </a:r>
            <a:r>
              <a:rPr lang="es-SV" sz="1800" dirty="0">
                <a:effectLst/>
                <a:latin typeface="Times New Roman" panose="02020603050405020304" pitchFamily="18" charset="0"/>
                <a:ea typeface="SimSun" panose="02010600030101010101" pitchFamily="2" charset="-122"/>
              </a:rPr>
              <a:t> para transmitir un determinado mensaje. El </a:t>
            </a:r>
            <a:r>
              <a:rPr lang="es-SV" sz="1800" b="1" dirty="0">
                <a:effectLst/>
                <a:latin typeface="Times New Roman" panose="02020603050405020304" pitchFamily="18" charset="0"/>
                <a:ea typeface="SimSun" panose="02010600030101010101" pitchFamily="2" charset="-122"/>
              </a:rPr>
              <a:t>hombre</a:t>
            </a:r>
            <a:r>
              <a:rPr lang="es-SV" sz="1800" dirty="0">
                <a:effectLst/>
                <a:latin typeface="Times New Roman" panose="02020603050405020304" pitchFamily="18" charset="0"/>
                <a:ea typeface="SimSun" panose="02010600030101010101" pitchFamily="2" charset="-122"/>
              </a:rPr>
              <a:t>, en cambio, emplea sólo entre 2.000 y 4.000 palabras, entre 1.000 y 2.000 sonidos y emite como mucho 3.000 señales de lenguaje corporal. Es decir, su media diaria asciende a cerca de </a:t>
            </a:r>
            <a:r>
              <a:rPr lang="es-SV" sz="1800" b="1" dirty="0">
                <a:effectLst/>
                <a:latin typeface="Times New Roman" panose="02020603050405020304" pitchFamily="18" charset="0"/>
                <a:ea typeface="SimSun" panose="02010600030101010101" pitchFamily="2" charset="-122"/>
              </a:rPr>
              <a:t>7.000 unidades de comunicación</a:t>
            </a:r>
            <a:r>
              <a:rPr lang="es-SV" sz="1800" dirty="0">
                <a:effectLst/>
                <a:latin typeface="Times New Roman" panose="02020603050405020304" pitchFamily="18" charset="0"/>
                <a:ea typeface="SimSun" panose="02010600030101010101" pitchFamily="2" charset="-122"/>
              </a:rPr>
              <a:t>. Un tercio de lo que emiten las </a:t>
            </a:r>
            <a:r>
              <a:rPr lang="es-SV" sz="1800" dirty="0" err="1">
                <a:effectLst/>
                <a:latin typeface="Times New Roman" panose="02020603050405020304" pitchFamily="18" charset="0"/>
                <a:ea typeface="SimSun" panose="02010600030101010101" pitchFamily="2" charset="-122"/>
              </a:rPr>
              <a:t>mujeres”.Para</a:t>
            </a:r>
            <a:r>
              <a:rPr lang="es-SV" sz="1800" dirty="0">
                <a:effectLst/>
                <a:latin typeface="Times New Roman" panose="02020603050405020304" pitchFamily="18" charset="0"/>
                <a:ea typeface="SimSun" panose="02010600030101010101" pitchFamily="2" charset="-122"/>
              </a:rPr>
              <a:t> otros autores el género femenino utiliza una media de 20,000 palabras a diferencia de los hombres usan 7000 al día.</a:t>
            </a:r>
            <a:r>
              <a:rPr lang="es-SV" dirty="0">
                <a:effectLst/>
              </a:rPr>
              <a:t> </a:t>
            </a:r>
            <a:r>
              <a:rPr lang="es-SV" sz="1800" dirty="0" err="1">
                <a:effectLst/>
                <a:latin typeface="Times New Roman" panose="02020603050405020304" pitchFamily="18" charset="0"/>
                <a:ea typeface="SimSun" panose="02010600030101010101" pitchFamily="2" charset="-122"/>
                <a:cs typeface="Times New Roman" panose="02020603050405020304" pitchFamily="18" charset="0"/>
              </a:rPr>
              <a:t>Piere</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S,(2017).  La Vanguardia. Dos sexos dos lenguajes. (2017).  </a:t>
            </a:r>
            <a:r>
              <a:rPr lang="es-SV" sz="1800" dirty="0">
                <a:solidFill>
                  <a:srgbClr val="444444"/>
                </a:solidFill>
                <a:effectLst/>
                <a:latin typeface="Times New Roman" panose="02020603050405020304" pitchFamily="18" charset="0"/>
                <a:ea typeface="Times New Roman" panose="02020603050405020304" pitchFamily="18" charset="0"/>
              </a:rPr>
              <a:t> </a:t>
            </a:r>
            <a:r>
              <a:rPr lang="es-SV" sz="1800" dirty="0">
                <a:effectLst/>
                <a:latin typeface="Times New Roman" panose="02020603050405020304" pitchFamily="18" charset="0"/>
                <a:ea typeface="Times New Roman" panose="02020603050405020304" pitchFamily="18" charset="0"/>
              </a:rPr>
              <a:t>La cultura universal es de tradición </a:t>
            </a:r>
            <a:r>
              <a:rPr lang="es-SV" sz="1800" b="1" dirty="0">
                <a:effectLst/>
                <a:latin typeface="Times New Roman" panose="02020603050405020304" pitchFamily="18" charset="0"/>
                <a:ea typeface="Times New Roman" panose="02020603050405020304" pitchFamily="18" charset="0"/>
              </a:rPr>
              <a:t>patriarcal</a:t>
            </a:r>
            <a:r>
              <a:rPr lang="es-SV" sz="1800" dirty="0">
                <a:effectLst/>
                <a:latin typeface="Times New Roman" panose="02020603050405020304" pitchFamily="18" charset="0"/>
                <a:ea typeface="Times New Roman" panose="02020603050405020304" pitchFamily="18" charset="0"/>
              </a:rPr>
              <a:t> desde hace muchos años diría milenios y se ve reflejado en la lengua castellana al utilizar la palabra masculino, como decir niño abarca masculino y femenino, padres abarca masculino y femenino </a:t>
            </a:r>
            <a:r>
              <a:rPr lang="es-SV" sz="1800" dirty="0" err="1">
                <a:effectLst/>
                <a:latin typeface="Times New Roman" panose="02020603050405020304" pitchFamily="18" charset="0"/>
                <a:ea typeface="Times New Roman" panose="02020603050405020304" pitchFamily="18" charset="0"/>
              </a:rPr>
              <a:t>etc</a:t>
            </a:r>
            <a:r>
              <a:rPr lang="es-SV" sz="1800" dirty="0">
                <a:effectLst/>
                <a:latin typeface="Times New Roman" panose="02020603050405020304" pitchFamily="18" charset="0"/>
                <a:ea typeface="Times New Roman" panose="02020603050405020304" pitchFamily="18" charset="0"/>
              </a:rPr>
              <a:t>, según la corriente de género oculta y presupone un trasfondo de un poder masculino sobre el femenino, aún incluso el símbolo de género data del siglo XVII por el año 1700 (Temple,2017) es estigmatizante porque al género masculino lo representa una flecha con sentido guerrerista o del griego Marte y el femenino con una cruz invertida símil al sufrimiento o del griego Venus</a:t>
            </a:r>
            <a:endParaRPr lang="es-SV"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s-SV" dirty="0"/>
          </a:p>
        </p:txBody>
      </p:sp>
    </p:spTree>
    <p:extLst>
      <p:ext uri="{BB962C8B-B14F-4D97-AF65-F5344CB8AC3E}">
        <p14:creationId xmlns:p14="http://schemas.microsoft.com/office/powerpoint/2010/main" val="3880273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chemeClr val="bg1"/>
                </a:solidFill>
                <a:effectLst/>
                <a:latin typeface="Calibri" panose="020F0502020204030204" pitchFamily="34" charset="0"/>
                <a:ea typeface="SimSun" panose="02010600030101010101" pitchFamily="2" charset="-122"/>
                <a:cs typeface="Arial" panose="020B0604020202020204" pitchFamily="34" charset="0"/>
              </a:rPr>
              <a:t>6. Respuesta a comprensión de los padres.</a:t>
            </a:r>
            <a:br>
              <a:rPr lang="es-ES" b="1" dirty="0">
                <a:solidFill>
                  <a:schemeClr val="bg1"/>
                </a:solidFill>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rPr>
              <a:t>. NUNCA     . A VECES    .     . CASI SIEMPRE</a:t>
            </a:r>
            <a:endParaRPr lang="es-ES_tradnl" dirty="0">
              <a:solidFill>
                <a:schemeClr val="bg1"/>
              </a:solidFill>
            </a:endParaRPr>
          </a:p>
        </p:txBody>
      </p:sp>
      <p:sp>
        <p:nvSpPr>
          <p:cNvPr id="3" name="Marcador de contenido 2"/>
          <p:cNvSpPr>
            <a:spLocks noGrp="1"/>
          </p:cNvSpPr>
          <p:nvPr>
            <p:ph idx="1"/>
          </p:nvPr>
        </p:nvSpPr>
        <p:spPr/>
        <p:txBody>
          <a:bodyPr>
            <a:normAutofit/>
          </a:bodyPr>
          <a:lstStyle/>
          <a:p>
            <a:r>
              <a:rPr lang="es-ES" sz="2000" b="1" dirty="0">
                <a:solidFill>
                  <a:srgbClr val="444444"/>
                </a:solidFill>
                <a:effectLst/>
                <a:latin typeface="Calibri" panose="020F0502020204030204" pitchFamily="34" charset="0"/>
                <a:ea typeface="SimSun" panose="02010600030101010101" pitchFamily="2" charset="-122"/>
                <a:cs typeface="Arial" panose="020B0604020202020204" pitchFamily="34" charset="0"/>
              </a:rPr>
              <a:t>6. Respuesta a comprensión de los padres.</a:t>
            </a:r>
            <a:r>
              <a:rPr lang="es-ES" sz="2000" dirty="0">
                <a:solidFill>
                  <a:srgbClr val="444444"/>
                </a:solidFill>
                <a:effectLst/>
                <a:latin typeface="Calibri" panose="020F0502020204030204" pitchFamily="34" charset="0"/>
                <a:ea typeface="SimSun" panose="02010600030101010101" pitchFamily="2" charset="-122"/>
                <a:cs typeface="Arial" panose="020B0604020202020204" pitchFamily="34" charset="0"/>
              </a:rPr>
              <a:t>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con la respuesta</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a:t>
            </a:r>
            <a:r>
              <a:rPr lang="es-ES" sz="2000" dirty="0">
                <a:effectLst/>
                <a:latin typeface="Calibri" panose="020F0502020204030204" pitchFamily="34" charset="0"/>
                <a:ea typeface="SimSun" panose="02010600030101010101" pitchFamily="2" charset="-122"/>
                <a:cs typeface="Arial" panose="020B0604020202020204" pitchFamily="34" charset="0"/>
              </a:rPr>
              <a:t> el 57 % a veces los padres la comprenden, el 37 % casi siempre, el 6 % nunca. El</a:t>
            </a:r>
            <a:r>
              <a:rPr lang="es-ES" sz="2000" b="1" dirty="0">
                <a:effectLst/>
                <a:latin typeface="Calibri" panose="020F0502020204030204" pitchFamily="34" charset="0"/>
                <a:ea typeface="SimSun" panose="02010600030101010101" pitchFamily="2" charset="-122"/>
                <a:cs typeface="Arial" panose="020B0604020202020204" pitchFamily="34" charset="0"/>
              </a:rPr>
              <a:t> 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46 % a veces los padres les comprenden, el 45 % casi siempre seguido del 9 % nunca.</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r>
              <a:rPr lang="es-ES_tradnl" sz="2000" dirty="0">
                <a:latin typeface="Calibri" panose="020F0502020204030204" pitchFamily="34" charset="0"/>
                <a:cs typeface="Calibri" panose="020F0502020204030204" pitchFamily="34" charset="0"/>
              </a:rPr>
              <a:t>Intereses de adultos.</a:t>
            </a:r>
          </a:p>
          <a:p>
            <a:r>
              <a:rPr lang="es-ES_tradnl" sz="2000" dirty="0">
                <a:latin typeface="Calibri" panose="020F0502020204030204" pitchFamily="34" charset="0"/>
                <a:cs typeface="Calibri" panose="020F0502020204030204" pitchFamily="34" charset="0"/>
              </a:rPr>
              <a:t>Dedicar tiempo</a:t>
            </a:r>
          </a:p>
          <a:p>
            <a:r>
              <a:rPr lang="es-ES_tradnl" sz="2000" dirty="0">
                <a:latin typeface="Calibri" panose="020F0502020204030204" pitchFamily="34" charset="0"/>
                <a:cs typeface="Calibri" panose="020F0502020204030204" pitchFamily="34" charset="0"/>
              </a:rPr>
              <a:t>Sociedad dinámica y acelerada.</a:t>
            </a:r>
          </a:p>
          <a:p>
            <a:r>
              <a:rPr lang="es-ES_tradnl" sz="2000" dirty="0">
                <a:latin typeface="Calibri" panose="020F0502020204030204" pitchFamily="34" charset="0"/>
                <a:cs typeface="Calibri" panose="020F0502020204030204" pitchFamily="34" charset="0"/>
              </a:rPr>
              <a:t>Estereotipos</a:t>
            </a:r>
          </a:p>
        </p:txBody>
      </p:sp>
      <p:pic>
        <p:nvPicPr>
          <p:cNvPr id="4" name="Gráfico 3"/>
          <p:cNvPicPr>
            <a:picLocks noGrp="1" noRot="1" noChangeAspect="1" noMove="1" noResize="1" noEditPoints="1" noAdjustHandles="1" noChangeArrowheads="1" noChangeShapeType="1"/>
          </p:cNvPicPr>
          <p:nvPr/>
        </p:nvPicPr>
        <p:blipFill>
          <a:blip r:embed="rId2"/>
          <a:stretch>
            <a:fillRect/>
          </a:stretch>
        </p:blipFill>
        <p:spPr>
          <a:xfrm>
            <a:off x="289653" y="3733800"/>
            <a:ext cx="4572000" cy="2743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effectLst/>
                <a:latin typeface="Calibri" panose="020F0502020204030204" pitchFamily="34" charset="0"/>
                <a:ea typeface="SimSun" panose="02010600030101010101" pitchFamily="2" charset="-122"/>
                <a:cs typeface="Arial" panose="020B0604020202020204" pitchFamily="34" charset="0"/>
              </a:rPr>
              <a:t>7. Respuesta a comunicación de problemas.</a:t>
            </a:r>
            <a:br>
              <a:rPr lang="es-ES"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 SI		. NO</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endParaRPr lang="es-ES_tradnl" dirty="0"/>
          </a:p>
        </p:txBody>
      </p:sp>
      <p:sp>
        <p:nvSpPr>
          <p:cNvPr id="3" name="Marcador de contenido 2"/>
          <p:cNvSpPr>
            <a:spLocks noGrp="1"/>
          </p:cNvSpPr>
          <p:nvPr>
            <p:ph idx="1"/>
          </p:nvPr>
        </p:nvSpPr>
        <p:spPr/>
        <p:txBody>
          <a:bodyPr/>
          <a:lstStyle/>
          <a:p>
            <a:r>
              <a:rPr lang="es-ES" b="1" dirty="0">
                <a:effectLst/>
                <a:latin typeface="Calibri" panose="020F0502020204030204" pitchFamily="34" charset="0"/>
                <a:ea typeface="SimSun" panose="02010600030101010101" pitchFamily="2" charset="-122"/>
                <a:cs typeface="Arial" panose="020B0604020202020204" pitchFamily="34" charset="0"/>
              </a:rPr>
              <a:t>7</a:t>
            </a:r>
            <a:r>
              <a:rPr lang="es-ES" sz="2000" b="1" dirty="0">
                <a:effectLst/>
                <a:latin typeface="Calibri" panose="020F0502020204030204" pitchFamily="34" charset="0"/>
                <a:ea typeface="SimSun" panose="02010600030101010101" pitchFamily="2" charset="-122"/>
                <a:cs typeface="Arial" panose="020B0604020202020204" pitchFamily="34" charset="0"/>
              </a:rPr>
              <a:t>. Respuesta a comunicación de problemas.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con las respuestas</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69 % se comunica con alguien sobre algún problema en particular, el 31 % no lo hace.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 </a:t>
            </a:r>
            <a:r>
              <a:rPr lang="es-ES" sz="2000" dirty="0">
                <a:effectLst/>
                <a:latin typeface="Calibri" panose="020F0502020204030204" pitchFamily="34" charset="0"/>
                <a:ea typeface="SimSun" panose="02010600030101010101" pitchFamily="2" charset="-122"/>
                <a:cs typeface="Arial" panose="020B0604020202020204" pitchFamily="34" charset="0"/>
              </a:rPr>
              <a:t>el 76 % si se comunica con alguien seguido del 24 % no lo hace.</a:t>
            </a:r>
          </a:p>
          <a:p>
            <a:r>
              <a:rPr lang="es-SV" sz="2000" dirty="0">
                <a:effectLst/>
                <a:latin typeface="Calibri" panose="020F0502020204030204" pitchFamily="34" charset="0"/>
                <a:ea typeface="SimSun" panose="02010600030101010101" pitchFamily="2" charset="-122"/>
                <a:cs typeface="Arial" panose="020B0604020202020204" pitchFamily="34" charset="0"/>
              </a:rPr>
              <a:t>índole sentimental o insatisfacción de necesidades</a:t>
            </a:r>
            <a:r>
              <a:rPr lang="es-ES" sz="2000" dirty="0">
                <a:latin typeface="Calibri" panose="020F0502020204030204" pitchFamily="34" charset="0"/>
                <a:ea typeface="SimSun" panose="02010600030101010101" pitchFamily="2" charset="-122"/>
                <a:cs typeface="Arial" panose="020B0604020202020204" pitchFamily="34" charset="0"/>
              </a:rPr>
              <a:t>.</a:t>
            </a:r>
          </a:p>
          <a:p>
            <a:r>
              <a:rPr lang="es-ES" sz="2000" dirty="0">
                <a:effectLst/>
                <a:latin typeface="Calibri" panose="020F0502020204030204" pitchFamily="34" charset="0"/>
                <a:ea typeface="SimSun" panose="02010600030101010101" pitchFamily="2" charset="-122"/>
                <a:cs typeface="Arial" panose="020B0604020202020204" pitchFamily="34" charset="0"/>
              </a:rPr>
              <a:t>Suicidios.</a:t>
            </a:r>
          </a:p>
          <a:p>
            <a:r>
              <a:rPr lang="es-ES" sz="2000" dirty="0">
                <a:latin typeface="Calibri" panose="020F0502020204030204" pitchFamily="34" charset="0"/>
                <a:ea typeface="SimSun" panose="02010600030101010101" pitchFamily="2" charset="-122"/>
                <a:cs typeface="Arial" panose="020B0604020202020204" pitchFamily="34" charset="0"/>
              </a:rPr>
              <a:t>Amigos luego los padres.</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4" name="Gráfico 3"/>
          <p:cNvGraphicFramePr/>
          <p:nvPr/>
        </p:nvGraphicFramePr>
        <p:xfrm>
          <a:off x="289653" y="37211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effectLst/>
                <a:latin typeface="Calibri" panose="020F0502020204030204" pitchFamily="34" charset="0"/>
                <a:ea typeface="SimSun" panose="02010600030101010101" pitchFamily="2" charset="-122"/>
                <a:cs typeface="Arial" panose="020B0604020202020204" pitchFamily="34" charset="0"/>
              </a:rPr>
              <a:t>8 y 9. Respuesta a identificar elementos.</a:t>
            </a:r>
            <a:endParaRPr lang="es-ES_tradnl" dirty="0"/>
          </a:p>
        </p:txBody>
      </p:sp>
      <p:sp>
        <p:nvSpPr>
          <p:cNvPr id="3" name="Marcador de contenido 2"/>
          <p:cNvSpPr>
            <a:spLocks noGrp="1"/>
          </p:cNvSpPr>
          <p:nvPr>
            <p:ph idx="1"/>
          </p:nvPr>
        </p:nvSpPr>
        <p:spPr/>
        <p:txBody>
          <a:bodyPr/>
          <a:lstStyle/>
          <a:p>
            <a:r>
              <a:rPr lang="es-ES" sz="2000" b="1" dirty="0">
                <a:effectLst/>
                <a:latin typeface="Calibri" panose="020F0502020204030204" pitchFamily="34" charset="0"/>
                <a:ea typeface="SimSun" panose="02010600030101010101" pitchFamily="2" charset="-122"/>
                <a:cs typeface="Arial" panose="020B0604020202020204" pitchFamily="34" charset="0"/>
              </a:rPr>
              <a:t>8 y 9. Respuesta a identificar elementos.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con la respuesta.</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a:t>
            </a:r>
            <a:r>
              <a:rPr lang="es-ES" sz="2000" dirty="0">
                <a:effectLst/>
                <a:latin typeface="Calibri" panose="020F0502020204030204" pitchFamily="34" charset="0"/>
                <a:ea typeface="SimSun" panose="02010600030101010101" pitchFamily="2" charset="-122"/>
                <a:cs typeface="Arial" panose="020B0604020202020204" pitchFamily="34" charset="0"/>
              </a:rPr>
              <a:t> el 70 % su respuesta fue correcta seguido del 30 % incorrecta,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88 % fue correcta seguido del 12 % incorrecta.  En la respuesta 9 el género masculino el 51% fue correcto y el género femenino el 51 % fue correcto.</a:t>
            </a:r>
          </a:p>
          <a:p>
            <a:r>
              <a:rPr lang="es-ES" sz="2000" dirty="0">
                <a:latin typeface="Calibri" panose="020F0502020204030204" pitchFamily="34" charset="0"/>
                <a:ea typeface="SimSun" panose="02010600030101010101" pitchFamily="2" charset="-122"/>
                <a:cs typeface="Arial" panose="020B0604020202020204" pitchFamily="34" charset="0"/>
              </a:rPr>
              <a:t>Filtros de aprendizaje</a:t>
            </a:r>
          </a:p>
          <a:p>
            <a:r>
              <a:rPr lang="es-ES" sz="2000" dirty="0">
                <a:effectLst/>
                <a:latin typeface="Calibri" panose="020F0502020204030204" pitchFamily="34" charset="0"/>
                <a:ea typeface="SimSun" panose="02010600030101010101" pitchFamily="2" charset="-122"/>
                <a:cs typeface="Arial" panose="020B0604020202020204" pitchFamily="34" charset="0"/>
              </a:rPr>
              <a:t>Razonamiento lógico, inteligencia verbal </a:t>
            </a:r>
            <a:r>
              <a:rPr lang="es-ES" sz="2000" dirty="0" err="1">
                <a:effectLst/>
                <a:latin typeface="Calibri" panose="020F0502020204030204" pitchFamily="34" charset="0"/>
                <a:ea typeface="SimSun" panose="02010600030101010101" pitchFamily="2" charset="-122"/>
                <a:cs typeface="Arial" panose="020B0604020202020204" pitchFamily="34" charset="0"/>
              </a:rPr>
              <a:t>etc</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a:xfrm>
            <a:off x="1021238" y="4825498"/>
            <a:ext cx="3303905" cy="1104265"/>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a:xfrm>
            <a:off x="5105400" y="4769167"/>
            <a:ext cx="2924175" cy="125730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D4AFE-1A5F-A0A9-B070-54A648B7F20B}"/>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700F34A5-D9CF-8C84-C09C-76B091AC262B}"/>
              </a:ext>
            </a:extLst>
          </p:cNvPr>
          <p:cNvSpPr>
            <a:spLocks noGrp="1"/>
          </p:cNvSpPr>
          <p:nvPr>
            <p:ph idx="1"/>
          </p:nvPr>
        </p:nvSpPr>
        <p:spPr/>
        <p:txBody>
          <a:bodyPr/>
          <a:lstStyle/>
          <a:p>
            <a:pPr algn="just"/>
            <a:r>
              <a:rPr lang="es-SV" sz="1800" dirty="0">
                <a:effectLst/>
                <a:latin typeface="Times New Roman" panose="02020603050405020304" pitchFamily="18" charset="0"/>
                <a:ea typeface="SimSun" panose="02010600030101010101" pitchFamily="2" charset="-122"/>
              </a:rPr>
              <a:t>….ambos géneros tienen una inteligencia promedio en lo espacial, el razonamiento lógico, la inteligencia verbal y las matemáticas. Muchas veces se trata de estigmatizar al estudiante es malo como alumno, obtiene malas calificaciones </a:t>
            </a:r>
            <a:r>
              <a:rPr lang="es-SV" sz="1800" dirty="0" err="1">
                <a:effectLst/>
                <a:latin typeface="Times New Roman" panose="02020603050405020304" pitchFamily="18" charset="0"/>
                <a:ea typeface="SimSun" panose="02010600030101010101" pitchFamily="2" charset="-122"/>
              </a:rPr>
              <a:t>etc</a:t>
            </a:r>
            <a:r>
              <a:rPr lang="es-SV" sz="1800" dirty="0">
                <a:effectLst/>
                <a:latin typeface="Times New Roman" panose="02020603050405020304" pitchFamily="18" charset="0"/>
                <a:ea typeface="SimSun" panose="02010600030101010101" pitchFamily="2" charset="-122"/>
              </a:rPr>
              <a:t> pero en realidad si es estudiante universitario tiene capacidades y supero las dificultades preuniversitarias, un examen no mide en realidad las facultades de un estudiante, da una aproximación del saber de cuanto aprendió o asimiló los conocimientos. Para algunos docentes usan filtros con algún interés en particular y no en función de los objetivos de aprendizaje. </a:t>
            </a:r>
            <a:endParaRPr lang="es-SV" dirty="0"/>
          </a:p>
        </p:txBody>
      </p:sp>
    </p:spTree>
    <p:extLst>
      <p:ext uri="{BB962C8B-B14F-4D97-AF65-F5344CB8AC3E}">
        <p14:creationId xmlns:p14="http://schemas.microsoft.com/office/powerpoint/2010/main" val="82484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effectLst/>
                <a:latin typeface="Calibri" panose="020F0502020204030204" pitchFamily="34" charset="0"/>
                <a:ea typeface="SimSun" panose="02010600030101010101" pitchFamily="2" charset="-122"/>
                <a:cs typeface="Arial" panose="020B0604020202020204" pitchFamily="34" charset="0"/>
              </a:rPr>
              <a:t>11. Respuesta a lógica</a:t>
            </a:r>
            <a:endParaRPr lang="es-ES_tradnl" dirty="0"/>
          </a:p>
        </p:txBody>
      </p:sp>
      <p:sp>
        <p:nvSpPr>
          <p:cNvPr id="3" name="Marcador de contenido 2"/>
          <p:cNvSpPr>
            <a:spLocks noGrp="1"/>
          </p:cNvSpPr>
          <p:nvPr>
            <p:ph idx="1"/>
          </p:nvPr>
        </p:nvSpPr>
        <p:spPr/>
        <p:txBody>
          <a:bodyPr>
            <a:noAutofit/>
          </a:bodyPr>
          <a:lstStyle/>
          <a:p>
            <a:r>
              <a:rPr lang="es-ES" sz="2000" b="1" dirty="0">
                <a:effectLst/>
                <a:latin typeface="Calibri" panose="020F0502020204030204" pitchFamily="34" charset="0"/>
                <a:ea typeface="SimSun" panose="02010600030101010101" pitchFamily="2" charset="-122"/>
                <a:cs typeface="Arial" panose="020B0604020202020204" pitchFamily="34" charset="0"/>
              </a:rPr>
              <a:t>11. Respuesta a lógica</a:t>
            </a:r>
            <a:r>
              <a:rPr lang="es-ES" sz="2000" dirty="0">
                <a:effectLst/>
                <a:latin typeface="Calibri" panose="020F0502020204030204" pitchFamily="34" charset="0"/>
                <a:ea typeface="SimSun" panose="02010600030101010101" pitchFamily="2" charset="-122"/>
                <a:cs typeface="Arial" panose="020B0604020202020204" pitchFamily="34" charset="0"/>
              </a:rPr>
              <a:t>. </a:t>
            </a:r>
            <a:r>
              <a:rPr lang="es-ES" sz="20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No coinciden en las respuestas</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 </a:t>
            </a:r>
            <a:r>
              <a:rPr lang="es-ES" sz="2000" dirty="0">
                <a:effectLst/>
                <a:latin typeface="Calibri" panose="020F0502020204030204" pitchFamily="34" charset="0"/>
                <a:ea typeface="SimSun" panose="02010600030101010101" pitchFamily="2" charset="-122"/>
                <a:cs typeface="Arial" panose="020B0604020202020204" pitchFamily="34" charset="0"/>
              </a:rPr>
              <a:t>el 62 % fue respuesta </a:t>
            </a:r>
            <a:r>
              <a:rPr lang="es-ES" sz="2000" u="sng" dirty="0">
                <a:effectLst/>
                <a:latin typeface="Calibri" panose="020F0502020204030204" pitchFamily="34" charset="0"/>
                <a:ea typeface="SimSun" panose="02010600030101010101" pitchFamily="2" charset="-122"/>
                <a:cs typeface="Arial" panose="020B0604020202020204" pitchFamily="34" charset="0"/>
              </a:rPr>
              <a:t>incorrecta a la serie numérica </a:t>
            </a:r>
            <a:r>
              <a:rPr lang="es-ES" sz="2000" dirty="0">
                <a:effectLst/>
                <a:latin typeface="Calibri" panose="020F0502020204030204" pitchFamily="34" charset="0"/>
                <a:ea typeface="SimSun" panose="02010600030101010101" pitchFamily="2" charset="-122"/>
                <a:cs typeface="Arial" panose="020B0604020202020204" pitchFamily="34" charset="0"/>
              </a:rPr>
              <a:t>y el 38 % fue correcta.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60 % fue correcta seguido del 40 % incorrecta. </a:t>
            </a:r>
          </a:p>
          <a:p>
            <a:r>
              <a:rPr lang="es-ES" sz="2000" dirty="0">
                <a:latin typeface="Calibri" panose="020F0502020204030204" pitchFamily="34" charset="0"/>
                <a:ea typeface="SimSun" panose="02010600030101010101" pitchFamily="2" charset="-122"/>
                <a:cs typeface="Arial" panose="020B0604020202020204" pitchFamily="34" charset="0"/>
              </a:rPr>
              <a:t>Inteligencia numérica. ???</a:t>
            </a:r>
          </a:p>
          <a:p>
            <a:r>
              <a:rPr lang="es-ES" sz="2000" dirty="0">
                <a:effectLst/>
                <a:latin typeface="Calibri" panose="020F0502020204030204" pitchFamily="34" charset="0"/>
                <a:ea typeface="SimSun" panose="02010600030101010101" pitchFamily="2" charset="-122"/>
                <a:cs typeface="Arial" panose="020B0604020202020204" pitchFamily="34" charset="0"/>
              </a:rPr>
              <a:t>Mujeres </a:t>
            </a:r>
            <a:r>
              <a:rPr lang="es-SV" sz="2000" dirty="0" err="1">
                <a:effectLst/>
                <a:latin typeface="Calibri" panose="020F0502020204030204" pitchFamily="34" charset="0"/>
                <a:ea typeface="SimSun" panose="02010600030101010101" pitchFamily="2" charset="-122"/>
                <a:cs typeface="Arial" panose="020B0604020202020204" pitchFamily="34" charset="0"/>
              </a:rPr>
              <a:t>Hipatía</a:t>
            </a:r>
            <a:r>
              <a:rPr lang="es-SV" sz="2000" dirty="0">
                <a:effectLst/>
                <a:latin typeface="Calibri" panose="020F0502020204030204" pitchFamily="34" charset="0"/>
                <a:ea typeface="SimSun" panose="02010600030101010101" pitchFamily="2" charset="-122"/>
                <a:cs typeface="Arial" panose="020B0604020202020204" pitchFamily="34" charset="0"/>
              </a:rPr>
              <a:t>, Ada </a:t>
            </a:r>
            <a:r>
              <a:rPr lang="es-SV" sz="2000" dirty="0" err="1">
                <a:effectLst/>
                <a:latin typeface="Calibri" panose="020F0502020204030204" pitchFamily="34" charset="0"/>
                <a:ea typeface="SimSun" panose="02010600030101010101" pitchFamily="2" charset="-122"/>
                <a:cs typeface="Arial" panose="020B0604020202020204" pitchFamily="34" charset="0"/>
              </a:rPr>
              <a:t>Lovelece,Sofia</a:t>
            </a:r>
            <a:r>
              <a:rPr lang="es-SV" sz="2000" dirty="0">
                <a:effectLst/>
                <a:latin typeface="Calibri" panose="020F0502020204030204" pitchFamily="34" charset="0"/>
                <a:ea typeface="SimSun" panose="02010600030101010101" pitchFamily="2" charset="-122"/>
                <a:cs typeface="Arial" panose="020B0604020202020204" pitchFamily="34" charset="0"/>
              </a:rPr>
              <a:t> </a:t>
            </a:r>
            <a:r>
              <a:rPr lang="es-SV" sz="2000" dirty="0" err="1">
                <a:effectLst/>
                <a:latin typeface="Calibri" panose="020F0502020204030204" pitchFamily="34" charset="0"/>
                <a:ea typeface="SimSun" panose="02010600030101010101" pitchFamily="2" charset="-122"/>
                <a:cs typeface="Arial" panose="020B0604020202020204" pitchFamily="34" charset="0"/>
              </a:rPr>
              <a:t>Kovalevskaya</a:t>
            </a:r>
            <a:r>
              <a:rPr lang="es-SV" sz="2000" dirty="0">
                <a:effectLst/>
                <a:latin typeface="Calibri" panose="020F0502020204030204" pitchFamily="34" charset="0"/>
                <a:ea typeface="SimSun" panose="02010600030101010101" pitchFamily="2" charset="-122"/>
                <a:cs typeface="Arial" panose="020B0604020202020204" pitchFamily="34" charset="0"/>
              </a:rPr>
              <a:t>, Emmy </a:t>
            </a:r>
            <a:r>
              <a:rPr lang="es-SV" sz="2000" dirty="0" err="1">
                <a:effectLst/>
                <a:latin typeface="Calibri" panose="020F0502020204030204" pitchFamily="34" charset="0"/>
                <a:ea typeface="SimSun" panose="02010600030101010101" pitchFamily="2" charset="-122"/>
                <a:cs typeface="Arial" panose="020B0604020202020204" pitchFamily="34" charset="0"/>
              </a:rPr>
              <a:t>Noether</a:t>
            </a:r>
            <a:r>
              <a:rPr lang="es-SV" sz="2000" dirty="0">
                <a:effectLst/>
                <a:latin typeface="Calibri" panose="020F0502020204030204" pitchFamily="34" charset="0"/>
                <a:ea typeface="SimSun" panose="02010600030101010101" pitchFamily="2" charset="-122"/>
                <a:cs typeface="Arial" panose="020B0604020202020204" pitchFamily="34" charset="0"/>
              </a:rPr>
              <a:t> entre otras</a:t>
            </a:r>
            <a:r>
              <a:rPr lang="es-ES" sz="2000" dirty="0">
                <a:effectLst/>
                <a:latin typeface="Calibri" panose="020F0502020204030204" pitchFamily="34" charset="0"/>
                <a:ea typeface="SimSun" panose="02010600030101010101" pitchFamily="2" charset="-122"/>
                <a:cs typeface="Arial" panose="020B0604020202020204" pitchFamily="34" charset="0"/>
              </a:rPr>
              <a:t>.</a:t>
            </a:r>
            <a:r>
              <a:rPr lang="es-SV" sz="2000" dirty="0">
                <a:effectLst/>
                <a:latin typeface="Calibri" panose="020F0502020204030204" pitchFamily="34" charset="0"/>
                <a:ea typeface="SimSun" panose="02010600030101010101" pitchFamily="2" charset="-122"/>
                <a:cs typeface="Arial" panose="020B0604020202020204" pitchFamily="34" charset="0"/>
              </a:rPr>
              <a:t> (La Vanguardia, 2019) y grandes Hombres matemáticos sobresalen: </a:t>
            </a:r>
            <a:r>
              <a:rPr lang="es-SV" sz="2000" dirty="0" err="1">
                <a:effectLst/>
                <a:latin typeface="Calibri" panose="020F0502020204030204" pitchFamily="34" charset="0"/>
                <a:ea typeface="SimSun" panose="02010600030101010101" pitchFamily="2" charset="-122"/>
                <a:cs typeface="Arial" panose="020B0604020202020204" pitchFamily="34" charset="0"/>
              </a:rPr>
              <a:t>Pitagóras</a:t>
            </a:r>
            <a:r>
              <a:rPr lang="es-SV" sz="2000" dirty="0">
                <a:effectLst/>
                <a:latin typeface="Calibri" panose="020F0502020204030204" pitchFamily="34" charset="0"/>
                <a:ea typeface="SimSun" panose="02010600030101010101" pitchFamily="2" charset="-122"/>
                <a:cs typeface="Arial" panose="020B0604020202020204" pitchFamily="34" charset="0"/>
              </a:rPr>
              <a:t>, Andrew </a:t>
            </a:r>
            <a:r>
              <a:rPr lang="es-SV" sz="2000" dirty="0" err="1">
                <a:effectLst/>
                <a:latin typeface="Calibri" panose="020F0502020204030204" pitchFamily="34" charset="0"/>
                <a:ea typeface="SimSun" panose="02010600030101010101" pitchFamily="2" charset="-122"/>
                <a:cs typeface="Arial" panose="020B0604020202020204" pitchFamily="34" charset="0"/>
              </a:rPr>
              <a:t>Wiles</a:t>
            </a:r>
            <a:r>
              <a:rPr lang="es-SV" sz="2000" dirty="0">
                <a:effectLst/>
                <a:latin typeface="Calibri" panose="020F0502020204030204" pitchFamily="34" charset="0"/>
                <a:ea typeface="SimSun" panose="02010600030101010101" pitchFamily="2" charset="-122"/>
                <a:cs typeface="Arial" panose="020B0604020202020204" pitchFamily="34" charset="0"/>
              </a:rPr>
              <a:t>, Isaac Newton, Leonardo </a:t>
            </a:r>
            <a:r>
              <a:rPr lang="es-SV" sz="2000" dirty="0" err="1">
                <a:effectLst/>
                <a:latin typeface="Calibri" panose="020F0502020204030204" pitchFamily="34" charset="0"/>
                <a:ea typeface="SimSun" panose="02010600030101010101" pitchFamily="2" charset="-122"/>
                <a:cs typeface="Arial" panose="020B0604020202020204" pitchFamily="34" charset="0"/>
              </a:rPr>
              <a:t>Blgollo</a:t>
            </a:r>
            <a:r>
              <a:rPr lang="es-SV" sz="2000" dirty="0">
                <a:effectLst/>
                <a:latin typeface="Calibri" panose="020F0502020204030204" pitchFamily="34" charset="0"/>
                <a:ea typeface="SimSun" panose="02010600030101010101" pitchFamily="2" charset="-122"/>
                <a:cs typeface="Arial" panose="020B0604020202020204" pitchFamily="34" charset="0"/>
              </a:rPr>
              <a:t>, Alan Turing .</a:t>
            </a:r>
          </a:p>
          <a:p>
            <a:r>
              <a:rPr lang="es-SV" sz="2000" dirty="0">
                <a:effectLst/>
                <a:latin typeface="Calibri" panose="020F0502020204030204" pitchFamily="34" charset="0"/>
                <a:ea typeface="SimSun" panose="02010600030101010101" pitchFamily="2" charset="-122"/>
                <a:cs typeface="Arial" panose="020B0604020202020204" pitchFamily="34" charset="0"/>
              </a:rPr>
              <a:t>Albert Einstein, Nikola Tesla, </a:t>
            </a:r>
            <a:r>
              <a:rPr lang="es-SV" sz="2000" i="1" dirty="0">
                <a:effectLst/>
                <a:latin typeface="Calibri" panose="020F0502020204030204" pitchFamily="34" charset="0"/>
                <a:ea typeface="SimSun" panose="02010600030101010101" pitchFamily="2" charset="-122"/>
                <a:cs typeface="Arial" panose="020B0604020202020204" pitchFamily="34" charset="0"/>
              </a:rPr>
              <a:t>Giordano Bruno,</a:t>
            </a:r>
            <a:r>
              <a:rPr lang="es-SV" sz="2000" dirty="0">
                <a:effectLst/>
                <a:latin typeface="Calibri" panose="020F0502020204030204" pitchFamily="34" charset="0"/>
                <a:ea typeface="SimSun" panose="02010600030101010101" pitchFamily="2" charset="-122"/>
                <a:cs typeface="Arial" panose="020B0604020202020204" pitchFamily="34" charset="0"/>
              </a:rPr>
              <a:t> Michael Faraday, Rosalyn Franklin, Katherine Johnson, Cecilia Payne-</a:t>
            </a:r>
            <a:r>
              <a:rPr lang="es-SV" sz="2000" dirty="0" err="1">
                <a:effectLst/>
                <a:latin typeface="Calibri" panose="020F0502020204030204" pitchFamily="34" charset="0"/>
                <a:ea typeface="SimSun" panose="02010600030101010101" pitchFamily="2" charset="-122"/>
                <a:cs typeface="Arial" panose="020B0604020202020204" pitchFamily="34" charset="0"/>
              </a:rPr>
              <a:t>Gaposchkin</a:t>
            </a:r>
            <a:r>
              <a:rPr lang="es-SV" sz="2000" dirty="0">
                <a:effectLst/>
                <a:latin typeface="Calibri" panose="020F0502020204030204" pitchFamily="34" charset="0"/>
                <a:ea typeface="SimSun" panose="02010600030101010101" pitchFamily="2" charset="-122"/>
                <a:cs typeface="Arial" panose="020B0604020202020204" pitchFamily="34" charset="0"/>
              </a:rPr>
              <a:t>, Marie Curie</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r>
              <a:rPr lang="es-ES_tradnl" sz="2000" dirty="0"/>
              <a:t>Inquisición edad media y/o discriminación edad moderna. </a:t>
            </a:r>
          </a:p>
        </p:txBody>
      </p:sp>
      <p:sp>
        <p:nvSpPr>
          <p:cNvPr id="4" name="CuadroTexto 3"/>
          <p:cNvSpPr txBox="1"/>
          <p:nvPr/>
        </p:nvSpPr>
        <p:spPr>
          <a:xfrm>
            <a:off x="804727" y="4488867"/>
            <a:ext cx="4000500" cy="707886"/>
          </a:xfrm>
          <a:prstGeom prst="rect">
            <a:avLst/>
          </a:prstGeom>
          <a:noFill/>
        </p:spPr>
        <p:txBody>
          <a:bodyPr wrap="square" rtlCol="0">
            <a:spAutoFit/>
          </a:bodyPr>
          <a:lstStyle/>
          <a:p>
            <a:r>
              <a:rPr lang="es-SV" sz="2000" dirty="0">
                <a:effectLst/>
                <a:latin typeface="Calibri" panose="020F0502020204030204" pitchFamily="34" charset="0"/>
                <a:ea typeface="SimSun" panose="02010600030101010101" pitchFamily="2" charset="-122"/>
              </a:rPr>
              <a:t>. ¿Qué número sigue por lógica a esta serie</a:t>
            </a:r>
            <a:r>
              <a:rPr lang="es-SV" sz="2000" b="1" dirty="0">
                <a:effectLst/>
                <a:latin typeface="Calibri" panose="020F0502020204030204" pitchFamily="34" charset="0"/>
                <a:ea typeface="SimSun" panose="02010600030101010101" pitchFamily="2" charset="-122"/>
              </a:rPr>
              <a:t>? 4  6  9 6 14 6</a:t>
            </a:r>
            <a:endParaRPr lang="es-ES_tradnl"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lnSpc>
                <a:spcPct val="115000"/>
              </a:lnSpc>
              <a:spcAft>
                <a:spcPts val="1000"/>
              </a:spcAft>
            </a:pPr>
            <a:r>
              <a:rPr lang="es-ES" sz="3200" b="1" dirty="0">
                <a:effectLst/>
                <a:latin typeface="Calibri" panose="020F0502020204030204" pitchFamily="34" charset="0"/>
                <a:ea typeface="SimSun" panose="02010600030101010101" pitchFamily="2" charset="-122"/>
                <a:cs typeface="Arial" panose="020B0604020202020204" pitchFamily="34" charset="0"/>
              </a:rPr>
              <a:t>12. Respuesta a predominancia hemisferio cerebral.</a:t>
            </a:r>
            <a:br>
              <a:rPr lang="es-ES" sz="3200"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levante una mano . Cual escogió?</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	. Izquierda       . Derecha</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endParaRPr lang="es-ES_tradnl" sz="3200" dirty="0"/>
          </a:p>
        </p:txBody>
      </p:sp>
      <p:sp>
        <p:nvSpPr>
          <p:cNvPr id="3" name="Marcador de contenido 2"/>
          <p:cNvSpPr>
            <a:spLocks noGrp="1"/>
          </p:cNvSpPr>
          <p:nvPr>
            <p:ph idx="1"/>
          </p:nvPr>
        </p:nvSpPr>
        <p:spPr/>
        <p:txBody>
          <a:bodyPr/>
          <a:lstStyle/>
          <a:p>
            <a:r>
              <a:rPr lang="es-ES" b="1" dirty="0">
                <a:effectLst/>
                <a:latin typeface="Calibri" panose="020F0502020204030204" pitchFamily="34" charset="0"/>
                <a:ea typeface="SimSun" panose="02010600030101010101" pitchFamily="2" charset="-122"/>
                <a:cs typeface="Arial" panose="020B0604020202020204" pitchFamily="34" charset="0"/>
              </a:rPr>
              <a:t>12.</a:t>
            </a:r>
            <a:r>
              <a:rPr lang="es-ES" sz="2000" b="1" dirty="0">
                <a:effectLst/>
                <a:latin typeface="Calibri" panose="020F0502020204030204" pitchFamily="34" charset="0"/>
                <a:ea typeface="SimSun" panose="02010600030101010101" pitchFamily="2" charset="-122"/>
                <a:cs typeface="Arial" panose="020B0604020202020204" pitchFamily="34" charset="0"/>
              </a:rPr>
              <a:t> Respuesta a </a:t>
            </a:r>
            <a:r>
              <a:rPr lang="es-ES" sz="2000" b="1" u="sng" dirty="0">
                <a:effectLst/>
                <a:latin typeface="Calibri" panose="020F0502020204030204" pitchFamily="34" charset="0"/>
                <a:ea typeface="SimSun" panose="02010600030101010101" pitchFamily="2" charset="-122"/>
                <a:cs typeface="Arial" panose="020B0604020202020204" pitchFamily="34" charset="0"/>
              </a:rPr>
              <a:t>predominancia hemisferio cerebral</a:t>
            </a:r>
            <a:r>
              <a:rPr lang="es-ES" sz="2000" b="1" dirty="0">
                <a:effectLst/>
                <a:latin typeface="Calibri" panose="020F0502020204030204" pitchFamily="34" charset="0"/>
                <a:ea typeface="SimSun" panose="02010600030101010101" pitchFamily="2" charset="-122"/>
                <a:cs typeface="Arial" panose="020B0604020202020204" pitchFamily="34" charset="0"/>
              </a:rPr>
              <a:t>.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en las respuestas</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68 % predomina el </a:t>
            </a:r>
            <a:r>
              <a:rPr lang="es-ES" sz="20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hemisferio izquierdo </a:t>
            </a:r>
            <a:r>
              <a:rPr lang="es-ES" sz="2000" dirty="0">
                <a:effectLst/>
                <a:latin typeface="Calibri" panose="020F0502020204030204" pitchFamily="34" charset="0"/>
                <a:ea typeface="SimSun" panose="02010600030101010101" pitchFamily="2" charset="-122"/>
                <a:cs typeface="Arial" panose="020B0604020202020204" pitchFamily="34" charset="0"/>
              </a:rPr>
              <a:t>porque levantó su mano derecha. Y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 </a:t>
            </a:r>
            <a:r>
              <a:rPr lang="es-ES" sz="2000" dirty="0">
                <a:effectLst/>
                <a:latin typeface="Calibri" panose="020F0502020204030204" pitchFamily="34" charset="0"/>
                <a:ea typeface="SimSun" panose="02010600030101010101" pitchFamily="2" charset="-122"/>
                <a:cs typeface="Arial" panose="020B0604020202020204" pitchFamily="34" charset="0"/>
              </a:rPr>
              <a:t>el 56 % predomina el </a:t>
            </a:r>
            <a:r>
              <a:rPr lang="es-ES" sz="20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hemisferio izquierdo</a:t>
            </a:r>
            <a:r>
              <a:rPr lang="es-ES" sz="2000" dirty="0">
                <a:effectLst/>
                <a:latin typeface="Calibri" panose="020F0502020204030204" pitchFamily="34" charset="0"/>
                <a:ea typeface="SimSun" panose="02010600030101010101" pitchFamily="2" charset="-122"/>
                <a:cs typeface="Arial" panose="020B0604020202020204" pitchFamily="34" charset="0"/>
              </a:rPr>
              <a:t>.</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4" name="Gráfico 3"/>
          <p:cNvGraphicFramePr/>
          <p:nvPr/>
        </p:nvGraphicFramePr>
        <p:xfrm>
          <a:off x="406400" y="3827463"/>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a:stretch>
            <a:fillRect/>
          </a:stretch>
        </p:blipFill>
        <p:spPr>
          <a:xfrm>
            <a:off x="8246336" y="3705925"/>
            <a:ext cx="2755900" cy="2986276"/>
          </a:xfrm>
          <a:prstGeom prst="rect">
            <a:avLst/>
          </a:prstGeom>
          <a:effectLst>
            <a:glow rad="25400">
              <a:schemeClr val="accent1">
                <a:alpha val="40000"/>
              </a:schemeClr>
            </a:glow>
          </a:effectLst>
          <a:scene3d>
            <a:camera prst="isometricBottomDown"/>
            <a:lightRig rig="threePt" dir="t"/>
          </a:scene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A2FE3A-F0A2-CC97-D2D2-CB08F1FCEA42}"/>
              </a:ext>
            </a:extLst>
          </p:cNvPr>
          <p:cNvSpPr>
            <a:spLocks noGrp="1"/>
          </p:cNvSpPr>
          <p:nvPr>
            <p:ph type="title"/>
          </p:nvPr>
        </p:nvSpPr>
        <p:spPr/>
        <p:txBody>
          <a:bodyPr/>
          <a:lstStyle/>
          <a:p>
            <a:r>
              <a:rPr lang="es-SV" dirty="0"/>
              <a:t>Cerebro humano </a:t>
            </a:r>
          </a:p>
        </p:txBody>
      </p:sp>
      <p:sp>
        <p:nvSpPr>
          <p:cNvPr id="3" name="Marcador de contenido 2">
            <a:extLst>
              <a:ext uri="{FF2B5EF4-FFF2-40B4-BE49-F238E27FC236}">
                <a16:creationId xmlns:a16="http://schemas.microsoft.com/office/drawing/2014/main" id="{87F3BD6B-A49B-A7BB-F6B5-637E996BCA9F}"/>
              </a:ext>
            </a:extLst>
          </p:cNvPr>
          <p:cNvSpPr>
            <a:spLocks noGrp="1"/>
          </p:cNvSpPr>
          <p:nvPr>
            <p:ph idx="1"/>
          </p:nvPr>
        </p:nvSpPr>
        <p:spPr/>
        <p:txBody>
          <a:bodyPr>
            <a:normAutofit fontScale="92500" lnSpcReduction="10000"/>
          </a:bodyPr>
          <a:lstStyle/>
          <a:p>
            <a:pPr algn="just"/>
            <a:r>
              <a:rPr lang="es-SV" sz="1800" dirty="0">
                <a:effectLst/>
                <a:latin typeface="Times New Roman" panose="02020603050405020304" pitchFamily="18" charset="0"/>
                <a:ea typeface="SimSun" panose="02010600030101010101" pitchFamily="2" charset="-122"/>
              </a:rPr>
              <a:t>El cerebro de un </a:t>
            </a:r>
            <a:r>
              <a:rPr lang="es-SV" sz="1800" b="1" dirty="0">
                <a:effectLst/>
                <a:latin typeface="Times New Roman" panose="02020603050405020304" pitchFamily="18" charset="0"/>
                <a:ea typeface="SimSun" panose="02010600030101010101" pitchFamily="2" charset="-122"/>
              </a:rPr>
              <a:t>hombre pesa aproximadamente 1320 g y el de una mujer 1140 g,</a:t>
            </a:r>
            <a:r>
              <a:rPr lang="es-SV" sz="1800" dirty="0">
                <a:effectLst/>
                <a:latin typeface="Times New Roman" panose="02020603050405020304" pitchFamily="18" charset="0"/>
                <a:ea typeface="SimSun" panose="02010600030101010101" pitchFamily="2" charset="-122"/>
              </a:rPr>
              <a:t> el de un recién nacido en su vida intrauterina a lo largo del tiempo crece hasta desarrollarse antes de los seis meses de vida, la importancia radica en que la madre debe de tener una alimentación adecuada en su vida gestacional porque de ello depende el crecimiento del cerebro y la formación de millones de neuronas, todavía tiene </a:t>
            </a:r>
            <a:r>
              <a:rPr lang="es-SV" sz="1800" u="sng" dirty="0">
                <a:effectLst/>
                <a:latin typeface="Times New Roman" panose="02020603050405020304" pitchFamily="18" charset="0"/>
                <a:ea typeface="SimSun" panose="02010600030101010101" pitchFamily="2" charset="-122"/>
              </a:rPr>
              <a:t>el recién nacido hasta los seis meses oportunidad de alimentarse mejor para un mejor desarrollo cognitivo si hubo carencias en el desarrollo fetal</a:t>
            </a:r>
            <a:r>
              <a:rPr lang="es-SV" sz="1800" dirty="0">
                <a:effectLst/>
                <a:latin typeface="Times New Roman" panose="02020603050405020304" pitchFamily="18" charset="0"/>
                <a:ea typeface="SimSun" panose="02010600030101010101" pitchFamily="2" charset="-122"/>
              </a:rPr>
              <a:t>. </a:t>
            </a:r>
            <a:r>
              <a:rPr lang="es-SV" sz="1800" b="1" dirty="0">
                <a:effectLst/>
                <a:latin typeface="Times New Roman" panose="02020603050405020304" pitchFamily="18" charset="0"/>
                <a:ea typeface="SimSun" panose="02010600030101010101" pitchFamily="2" charset="-122"/>
              </a:rPr>
              <a:t>En la edad adulta se pierden millones de neuronas diarias incapaces de volver a regenerarse por el estrés, sedentarismo, enfermedades crónicas degenerativas, tabaco entre otros. </a:t>
            </a:r>
            <a:r>
              <a:rPr lang="es-SV" sz="1800" dirty="0">
                <a:effectLst/>
                <a:latin typeface="Times New Roman" panose="02020603050405020304" pitchFamily="18" charset="0"/>
                <a:ea typeface="SimSun" panose="02010600030101010101" pitchFamily="2" charset="-122"/>
              </a:rPr>
              <a:t>El cerebro durante su crecimiento aumenta físicamente de tamaño hasta cierto periodo, el </a:t>
            </a:r>
            <a:r>
              <a:rPr lang="es-SV" sz="1800" b="1" dirty="0">
                <a:effectLst/>
                <a:latin typeface="Times New Roman" panose="02020603050405020304" pitchFamily="18" charset="0"/>
                <a:ea typeface="SimSun" panose="02010600030101010101" pitchFamily="2" charset="-122"/>
              </a:rPr>
              <a:t>tejido cerebral está dividido en sustancia blanca y sustancia gris</a:t>
            </a:r>
            <a:r>
              <a:rPr lang="es-SV" sz="1800" dirty="0">
                <a:effectLst/>
                <a:latin typeface="Times New Roman" panose="02020603050405020304" pitchFamily="18" charset="0"/>
                <a:ea typeface="SimSun" panose="02010600030101010101" pitchFamily="2" charset="-122"/>
              </a:rPr>
              <a:t>. La blanca se forma con los axones neuronales cubiertos de mielina permitiendo que los impulsos nerviosos se desplacen con rapidez, </a:t>
            </a:r>
            <a:r>
              <a:rPr lang="es-SV" sz="1800" u="sng" dirty="0">
                <a:effectLst/>
                <a:latin typeface="Times New Roman" panose="02020603050405020304" pitchFamily="18" charset="0"/>
                <a:ea typeface="SimSun" panose="02010600030101010101" pitchFamily="2" charset="-122"/>
              </a:rPr>
              <a:t>la sustancia gris formada por cuerpos neuronales</a:t>
            </a:r>
            <a:r>
              <a:rPr lang="es-SV" sz="1800" dirty="0">
                <a:effectLst/>
                <a:latin typeface="Times New Roman" panose="02020603050405020304" pitchFamily="18" charset="0"/>
                <a:ea typeface="SimSun" panose="02010600030101010101" pitchFamily="2" charset="-122"/>
              </a:rPr>
              <a:t>. Se nace con un número ilimitado de neuronas inmaduras, no obstante, con </a:t>
            </a:r>
            <a:r>
              <a:rPr lang="es-SV" sz="1800" u="sng" dirty="0">
                <a:effectLst/>
                <a:latin typeface="Times New Roman" panose="02020603050405020304" pitchFamily="18" charset="0"/>
                <a:ea typeface="SimSun" panose="02010600030101010101" pitchFamily="2" charset="-122"/>
              </a:rPr>
              <a:t>el paso del tiempo se vuelven vulnerables, lábiles y cuando se mueren son irreversibles su regeneración</a:t>
            </a:r>
            <a:endParaRPr lang="es-SV" u="sng" dirty="0"/>
          </a:p>
        </p:txBody>
      </p:sp>
      <p:pic>
        <p:nvPicPr>
          <p:cNvPr id="5" name="Imagen 4" descr="Imagen que contiene fruta, tabla&#10;&#10;Descripción generada automáticamente">
            <a:extLst>
              <a:ext uri="{FF2B5EF4-FFF2-40B4-BE49-F238E27FC236}">
                <a16:creationId xmlns:a16="http://schemas.microsoft.com/office/drawing/2014/main" id="{14E50B9D-1A23-586D-2F65-6E55628130A1}"/>
              </a:ext>
            </a:extLst>
          </p:cNvPr>
          <p:cNvPicPr>
            <a:picLocks noChangeAspect="1"/>
          </p:cNvPicPr>
          <p:nvPr/>
        </p:nvPicPr>
        <p:blipFill>
          <a:blip r:embed="rId2"/>
          <a:stretch>
            <a:fillRect/>
          </a:stretch>
        </p:blipFill>
        <p:spPr>
          <a:xfrm>
            <a:off x="695459" y="3683431"/>
            <a:ext cx="3529974" cy="2646188"/>
          </a:xfrm>
          <a:prstGeom prst="rect">
            <a:avLst/>
          </a:prstGeom>
        </p:spPr>
      </p:pic>
    </p:spTree>
    <p:extLst>
      <p:ext uri="{BB962C8B-B14F-4D97-AF65-F5344CB8AC3E}">
        <p14:creationId xmlns:p14="http://schemas.microsoft.com/office/powerpoint/2010/main" val="1979672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3" name="Marcador de contenido 2"/>
          <p:cNvSpPr>
            <a:spLocks noGrp="1"/>
          </p:cNvSpPr>
          <p:nvPr>
            <p:ph idx="1"/>
          </p:nvPr>
        </p:nvSpPr>
        <p:spPr/>
        <p:txBody>
          <a:bodyPr/>
          <a:lstStyle/>
          <a:p>
            <a:endParaRPr lang="es-ES_tradnl"/>
          </a:p>
        </p:txBody>
      </p:sp>
      <p:pic>
        <p:nvPicPr>
          <p:cNvPr id="5" name="Imagen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536700" y="287020"/>
            <a:ext cx="9737725" cy="63620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9C6A3-5CB1-4759-4E1E-56854BA68DB4}"/>
              </a:ext>
            </a:extLst>
          </p:cNvPr>
          <p:cNvSpPr>
            <a:spLocks noGrp="1"/>
          </p:cNvSpPr>
          <p:nvPr>
            <p:ph type="title"/>
          </p:nvPr>
        </p:nvSpPr>
        <p:spPr/>
        <p:txBody>
          <a:bodyPr/>
          <a:lstStyle/>
          <a:p>
            <a:r>
              <a:rPr lang="es-SV" sz="2800" b="1" dirty="0">
                <a:effectLst/>
                <a:latin typeface="Times New Roman" panose="02020603050405020304" pitchFamily="18" charset="0"/>
                <a:ea typeface="SimSun" panose="02010600030101010101" pitchFamily="2" charset="-122"/>
              </a:rPr>
              <a:t>13. Respuesta a comunicaciones verbales.</a:t>
            </a:r>
            <a:endParaRPr lang="es-SV" dirty="0"/>
          </a:p>
        </p:txBody>
      </p:sp>
      <p:sp>
        <p:nvSpPr>
          <p:cNvPr id="3" name="Marcador de contenido 2">
            <a:extLst>
              <a:ext uri="{FF2B5EF4-FFF2-40B4-BE49-F238E27FC236}">
                <a16:creationId xmlns:a16="http://schemas.microsoft.com/office/drawing/2014/main" id="{F2205A86-0C4F-C32F-8D1C-DD3E4031F995}"/>
              </a:ext>
            </a:extLst>
          </p:cNvPr>
          <p:cNvSpPr>
            <a:spLocks noGrp="1"/>
          </p:cNvSpPr>
          <p:nvPr>
            <p:ph idx="1"/>
          </p:nvPr>
        </p:nvSpPr>
        <p:spPr/>
        <p:txBody>
          <a:bodyPr/>
          <a:lstStyle/>
          <a:p>
            <a:r>
              <a:rPr lang="es-SV" sz="1800" b="1" dirty="0">
                <a:effectLst/>
                <a:latin typeface="Times New Roman" panose="02020603050405020304" pitchFamily="18" charset="0"/>
                <a:ea typeface="SimSun" panose="02010600030101010101" pitchFamily="2" charset="-122"/>
              </a:rPr>
              <a:t>13. Respuesta a comunicaciones verbales. </a:t>
            </a:r>
            <a:r>
              <a:rPr lang="es-SV" sz="1800" dirty="0">
                <a:effectLst/>
                <a:latin typeface="Times New Roman" panose="02020603050405020304" pitchFamily="18" charset="0"/>
                <a:ea typeface="SimSun" panose="02010600030101010101" pitchFamily="2" charset="-122"/>
              </a:rPr>
              <a:t>Coinciden las respuestas. El </a:t>
            </a:r>
            <a:r>
              <a:rPr lang="es-SV" sz="1800" b="1" dirty="0">
                <a:effectLst/>
                <a:latin typeface="Times New Roman" panose="02020603050405020304" pitchFamily="18" charset="0"/>
                <a:ea typeface="SimSun" panose="02010600030101010101" pitchFamily="2" charset="-122"/>
              </a:rPr>
              <a:t>género femenino </a:t>
            </a:r>
            <a:r>
              <a:rPr lang="es-SV" sz="1800" dirty="0">
                <a:effectLst/>
                <a:latin typeface="Times New Roman" panose="02020603050405020304" pitchFamily="18" charset="0"/>
                <a:ea typeface="SimSun" panose="02010600030101010101" pitchFamily="2" charset="-122"/>
              </a:rPr>
              <a:t>el 55 % no le cuesta entablar una conversación fluida seguido del 45 % si le cuesta. El </a:t>
            </a:r>
            <a:r>
              <a:rPr lang="es-SV" sz="1800" b="1" dirty="0">
                <a:effectLst/>
                <a:latin typeface="Times New Roman" panose="02020603050405020304" pitchFamily="18" charset="0"/>
                <a:ea typeface="SimSun" panose="02010600030101010101" pitchFamily="2" charset="-122"/>
              </a:rPr>
              <a:t>género masculino</a:t>
            </a:r>
            <a:r>
              <a:rPr lang="es-SV" sz="1800" dirty="0">
                <a:effectLst/>
                <a:latin typeface="Times New Roman" panose="02020603050405020304" pitchFamily="18" charset="0"/>
                <a:ea typeface="SimSun" panose="02010600030101010101" pitchFamily="2" charset="-122"/>
              </a:rPr>
              <a:t> el 58 % no le cuesta entablar una conversación fluida seguido del 42 % si le cuesta.</a:t>
            </a:r>
            <a:endParaRPr lang="es-SV" dirty="0"/>
          </a:p>
        </p:txBody>
      </p:sp>
    </p:spTree>
    <p:extLst>
      <p:ext uri="{BB962C8B-B14F-4D97-AF65-F5344CB8AC3E}">
        <p14:creationId xmlns:p14="http://schemas.microsoft.com/office/powerpoint/2010/main" val="18144717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74329-79E7-AA51-E131-DA35C1A7CC31}"/>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76109D3A-AEBF-9ECD-9BAC-F87365868D89}"/>
              </a:ext>
            </a:extLst>
          </p:cNvPr>
          <p:cNvSpPr>
            <a:spLocks noGrp="1"/>
          </p:cNvSpPr>
          <p:nvPr>
            <p:ph idx="1"/>
          </p:nvPr>
        </p:nvSpPr>
        <p:spPr/>
        <p:txBody>
          <a:bodyPr/>
          <a:lstStyle/>
          <a:p>
            <a:r>
              <a:rPr lang="es-SV" sz="1800" dirty="0">
                <a:effectLst/>
                <a:latin typeface="Times New Roman" panose="02020603050405020304" pitchFamily="18" charset="0"/>
                <a:ea typeface="SimSun" panose="02010600030101010101" pitchFamily="2" charset="-122"/>
                <a:cs typeface="Times New Roman" panose="02020603050405020304" pitchFamily="18" charset="0"/>
              </a:rPr>
              <a:t>Puede haber diferencias en las comunicaciones verbales y no verbales en ambos géneros, suele ser un tono de voz en género femenino más suave y sutil a diferencia del hombre es áspero y en algunos roncos. Las conversaciones fluidas es un arte, pero en ambos la forma del pensamiento en forma, curso y contenido debe ser sincrónico y coherente, en algunos comienzan con un tema y mezclan con otro tema, terminando la conversación en algo incomprensible y confuso en su contexto. L</a:t>
            </a:r>
            <a:r>
              <a:rPr lang="es-SV" sz="1800" dirty="0">
                <a:effectLst/>
                <a:latin typeface="Times New Roman" panose="02020603050405020304" pitchFamily="18" charset="0"/>
                <a:ea typeface=""/>
                <a:cs typeface="Times New Roman" panose="02020603050405020304" pitchFamily="18" charset="0"/>
              </a:rPr>
              <a:t>a comunicación no verbal entre los géneros se convierte en aspecto principal en una desigualdad, más característico en el género femenino con su “llanto consiguen todo”. </a:t>
            </a:r>
            <a:endParaRPr lang="es-SV"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s-SV" dirty="0"/>
          </a:p>
        </p:txBody>
      </p:sp>
    </p:spTree>
    <p:extLst>
      <p:ext uri="{BB962C8B-B14F-4D97-AF65-F5344CB8AC3E}">
        <p14:creationId xmlns:p14="http://schemas.microsoft.com/office/powerpoint/2010/main" val="374762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effectLst/>
                <a:latin typeface="Calibri" panose="020F0502020204030204" pitchFamily="34" charset="0"/>
                <a:ea typeface="SimSun" panose="02010600030101010101" pitchFamily="2" charset="-122"/>
                <a:cs typeface="Arial" panose="020B0604020202020204" pitchFamily="34" charset="0"/>
              </a:rPr>
              <a:t>14. Respuesta a desempeño de tareas.</a:t>
            </a:r>
            <a:br>
              <a:rPr lang="es-ES"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.UNA 	.  DOS 	       .MAS DE DOS	</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endParaRPr lang="es-ES_tradnl" dirty="0"/>
          </a:p>
        </p:txBody>
      </p:sp>
      <p:sp>
        <p:nvSpPr>
          <p:cNvPr id="3" name="Marcador de contenido 2"/>
          <p:cNvSpPr>
            <a:spLocks noGrp="1"/>
          </p:cNvSpPr>
          <p:nvPr>
            <p:ph idx="1"/>
          </p:nvPr>
        </p:nvSpPr>
        <p:spPr/>
        <p:txBody>
          <a:bodyPr>
            <a:normAutofit/>
          </a:bodyPr>
          <a:lstStyle/>
          <a:p>
            <a:pPr algn="just"/>
            <a:r>
              <a:rPr lang="es-ES" sz="2000" b="1" dirty="0">
                <a:effectLst/>
                <a:latin typeface="Calibri" panose="020F0502020204030204" pitchFamily="34" charset="0"/>
                <a:ea typeface="SimSun" panose="02010600030101010101" pitchFamily="2" charset="-122"/>
                <a:cs typeface="Arial" panose="020B0604020202020204" pitchFamily="34" charset="0"/>
              </a:rPr>
              <a:t>14. Respuesta a desempeño de tareas.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las respuestas. </a:t>
            </a:r>
            <a:r>
              <a:rPr lang="es-ES" sz="2000" dirty="0">
                <a:effectLst/>
                <a:latin typeface="Calibri" panose="020F0502020204030204" pitchFamily="34" charset="0"/>
                <a:ea typeface="SimSun" panose="02010600030101010101" pitchFamily="2" charset="-122"/>
                <a:cs typeface="Arial" panose="020B0604020202020204" pitchFamily="34" charset="0"/>
              </a:rPr>
              <a:t>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 </a:t>
            </a:r>
            <a:r>
              <a:rPr lang="es-ES" sz="2000" dirty="0">
                <a:effectLst/>
                <a:latin typeface="Calibri" panose="020F0502020204030204" pitchFamily="34" charset="0"/>
                <a:ea typeface="SimSun" panose="02010600030101010101" pitchFamily="2" charset="-122"/>
                <a:cs typeface="Arial" panose="020B0604020202020204" pitchFamily="34" charset="0"/>
              </a:rPr>
              <a:t>el 55 % puede hacer dos tareas simultaneas seguido más de dos con el 38 % y 7 % solamente una.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63 % puede hacer solo dos tareas seguido del 31 % más de dos y 6 % solo una.</a:t>
            </a:r>
          </a:p>
          <a:p>
            <a:pPr algn="just"/>
            <a:r>
              <a:rPr lang="es-ES" sz="2000" dirty="0">
                <a:latin typeface="Calibri" panose="020F0502020204030204" pitchFamily="34" charset="0"/>
                <a:ea typeface="SimSun" panose="02010600030101010101" pitchFamily="2" charset="-122"/>
                <a:cs typeface="Arial" panose="020B0604020202020204" pitchFamily="34" charset="0"/>
              </a:rPr>
              <a:t>Capacidad multitarea por capacidad neuronal</a:t>
            </a:r>
            <a:r>
              <a:rPr lang="es-ES" sz="2000" dirty="0">
                <a:effectLst/>
                <a:latin typeface="Calibri" panose="020F0502020204030204" pitchFamily="34" charset="0"/>
                <a:ea typeface="SimSun" panose="02010600030101010101" pitchFamily="2" charset="-122"/>
                <a:cs typeface="Arial" panose="020B0604020202020204" pitchFamily="34" charset="0"/>
              </a:rPr>
              <a:t> </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s-SV" sz="2000" dirty="0">
                <a:latin typeface="Calibri" panose="020F0502020204030204" pitchFamily="34" charset="0"/>
                <a:ea typeface="Times New Roman" panose="02020603050405020304" pitchFamily="18" charset="0"/>
                <a:cs typeface="Arial" panose="020B0604020202020204" pitchFamily="34" charset="0"/>
              </a:rPr>
              <a:t>N</a:t>
            </a:r>
            <a:r>
              <a:rPr lang="es-SV" sz="2000" dirty="0">
                <a:effectLst/>
                <a:latin typeface="Calibri" panose="020F0502020204030204" pitchFamily="34" charset="0"/>
                <a:ea typeface="Times New Roman" panose="02020603050405020304" pitchFamily="18" charset="0"/>
                <a:cs typeface="Arial" panose="020B0604020202020204" pitchFamily="34" charset="0"/>
              </a:rPr>
              <a:t>ervio óptico y corteza en ellos, en los segundos se utiliza la orden de acción involuntaria más conectada a las neuronas cerebrales en ellas.</a:t>
            </a:r>
            <a:endParaRPr lang="es-ES_tradnl" sz="2000" dirty="0">
              <a:effectLst/>
              <a:latin typeface="Times New Roman" panose="02020603050405020304" pitchFamily="18" charset="0"/>
              <a:ea typeface="Times New Roman" panose="02020603050405020304" pitchFamily="18" charset="0"/>
            </a:endParaRPr>
          </a:p>
          <a:p>
            <a:pPr algn="just"/>
            <a:endParaRPr lang="es-ES_tradnl" sz="2000" dirty="0">
              <a:effectLst/>
              <a:latin typeface="Times New Roman" panose="02020603050405020304" pitchFamily="18" charset="0"/>
              <a:ea typeface="Times New Roman" panose="02020603050405020304" pitchFamily="18" charset="0"/>
            </a:endParaRPr>
          </a:p>
        </p:txBody>
      </p:sp>
      <p:graphicFrame>
        <p:nvGraphicFramePr>
          <p:cNvPr id="4" name="Gráfico 3"/>
          <p:cNvGraphicFramePr/>
          <p:nvPr/>
        </p:nvGraphicFramePr>
        <p:xfrm>
          <a:off x="289653" y="37846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lnSpc>
                <a:spcPct val="115000"/>
              </a:lnSpc>
              <a:spcAft>
                <a:spcPts val="1000"/>
              </a:spcAft>
            </a:pPr>
            <a:r>
              <a:rPr lang="es-ES" sz="2700" b="1" dirty="0">
                <a:effectLst/>
                <a:latin typeface="Calibri" panose="020F0502020204030204" pitchFamily="34" charset="0"/>
                <a:ea typeface="SimSun" panose="02010600030101010101" pitchFamily="2" charset="-122"/>
                <a:cs typeface="Arial" panose="020B0604020202020204" pitchFamily="34" charset="0"/>
              </a:rPr>
              <a:t>15. Respuesta a predominancia de hemisferio al movimiento.</a:t>
            </a:r>
            <a:br>
              <a:rPr lang="es-ES" sz="2700"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  la Bailarina se mueve a la izquierda o a la derecha?</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  . Izquierda       . Derecha</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endParaRPr lang="es-ES_tradnl" sz="3200" dirty="0"/>
          </a:p>
        </p:txBody>
      </p:sp>
      <p:sp>
        <p:nvSpPr>
          <p:cNvPr id="3" name="Marcador de contenido 2"/>
          <p:cNvSpPr>
            <a:spLocks noGrp="1"/>
          </p:cNvSpPr>
          <p:nvPr>
            <p:ph idx="1"/>
          </p:nvPr>
        </p:nvSpPr>
        <p:spPr>
          <a:xfrm>
            <a:off x="4826000" y="228599"/>
            <a:ext cx="6281873" cy="4450019"/>
          </a:xfrm>
        </p:spPr>
        <p:txBody>
          <a:bodyPr>
            <a:normAutofit/>
          </a:bodyPr>
          <a:lstStyle/>
          <a:p>
            <a:pPr algn="just"/>
            <a:r>
              <a:rPr lang="es-ES" sz="2000" b="1" dirty="0">
                <a:effectLst/>
                <a:latin typeface="Calibri" panose="020F0502020204030204" pitchFamily="34" charset="0"/>
                <a:ea typeface="SimSun" panose="02010600030101010101" pitchFamily="2" charset="-122"/>
                <a:cs typeface="Arial" panose="020B0604020202020204" pitchFamily="34" charset="0"/>
              </a:rPr>
              <a:t>15. Respuesta a predominancia de hemisferio al movimiento</a:t>
            </a:r>
            <a:r>
              <a:rPr lang="es-ES" sz="2000" b="1" dirty="0">
                <a:solidFill>
                  <a:srgbClr val="0070C0"/>
                </a:solidFill>
                <a:effectLst/>
                <a:latin typeface="Calibri" panose="020F0502020204030204" pitchFamily="34" charset="0"/>
                <a:ea typeface="SimSun" panose="02010600030101010101" pitchFamily="2" charset="-122"/>
                <a:cs typeface="Arial" panose="020B0604020202020204" pitchFamily="34" charset="0"/>
              </a:rPr>
              <a:t>.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las respuestas</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54 % predomina el </a:t>
            </a:r>
            <a:r>
              <a:rPr lang="es-ES" sz="20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hemisferio derecho </a:t>
            </a:r>
            <a:r>
              <a:rPr lang="es-ES" sz="2000" dirty="0">
                <a:effectLst/>
                <a:latin typeface="Calibri" panose="020F0502020204030204" pitchFamily="34" charset="0"/>
                <a:ea typeface="SimSun" panose="02010600030101010101" pitchFamily="2" charset="-122"/>
                <a:cs typeface="Arial" panose="020B0604020202020204" pitchFamily="34" charset="0"/>
              </a:rPr>
              <a:t>porque ve girar la muñeca en el sentido izquierdo y un 46 % al lado derecho.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a:t>
            </a:r>
            <a:r>
              <a:rPr lang="es-ES" sz="2000" dirty="0">
                <a:effectLst/>
                <a:latin typeface="Calibri" panose="020F0502020204030204" pitchFamily="34" charset="0"/>
                <a:ea typeface="SimSun" panose="02010600030101010101" pitchFamily="2" charset="-122"/>
                <a:cs typeface="Arial" panose="020B0604020202020204" pitchFamily="34" charset="0"/>
              </a:rPr>
              <a:t> el 54% predomina el </a:t>
            </a:r>
            <a:r>
              <a:rPr lang="es-ES" sz="20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hemisferio derecho </a:t>
            </a:r>
            <a:r>
              <a:rPr lang="es-ES" sz="2000" dirty="0">
                <a:effectLst/>
                <a:latin typeface="Calibri" panose="020F0502020204030204" pitchFamily="34" charset="0"/>
                <a:ea typeface="SimSun" panose="02010600030101010101" pitchFamily="2" charset="-122"/>
                <a:cs typeface="Arial" panose="020B0604020202020204" pitchFamily="34" charset="0"/>
              </a:rPr>
              <a:t>porque ve girar la muñeca a lado izquierdo seguido del 46 % al lado derecho.</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s-ES_tradnl" sz="2000" dirty="0">
                <a:latin typeface="Calibri" panose="020F0502020204030204" pitchFamily="34" charset="0"/>
                <a:cs typeface="Calibri" panose="020F0502020204030204" pitchFamily="34" charset="0"/>
              </a:rPr>
              <a:t>Decusación de las pirámides</a:t>
            </a:r>
          </a:p>
        </p:txBody>
      </p:sp>
      <p:pic>
        <p:nvPicPr>
          <p:cNvPr id="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57882" y="3429000"/>
            <a:ext cx="2459417" cy="3274099"/>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effectLst/>
                <a:latin typeface="Calibri" panose="020F0502020204030204" pitchFamily="34" charset="0"/>
                <a:ea typeface="SimSun" panose="02010600030101010101" pitchFamily="2" charset="-122"/>
                <a:cs typeface="Arial" panose="020B0604020202020204" pitchFamily="34" charset="0"/>
              </a:rPr>
              <a:t>17. Respuesta a ¿si volviera a nacer que género sería?.</a:t>
            </a:r>
            <a:endParaRPr lang="es-ES_tradnl" dirty="0"/>
          </a:p>
        </p:txBody>
      </p:sp>
      <p:sp>
        <p:nvSpPr>
          <p:cNvPr id="3" name="Marcador de contenido 2"/>
          <p:cNvSpPr>
            <a:spLocks noGrp="1"/>
          </p:cNvSpPr>
          <p:nvPr>
            <p:ph idx="1"/>
          </p:nvPr>
        </p:nvSpPr>
        <p:spPr/>
        <p:txBody>
          <a:bodyPr/>
          <a:lstStyle/>
          <a:p>
            <a:pPr algn="just"/>
            <a:r>
              <a:rPr lang="es-ES" sz="2000" b="1" dirty="0">
                <a:effectLst/>
                <a:latin typeface="Calibri" panose="020F0502020204030204" pitchFamily="34" charset="0"/>
                <a:ea typeface="SimSun" panose="02010600030101010101" pitchFamily="2" charset="-122"/>
                <a:cs typeface="Arial" panose="020B0604020202020204" pitchFamily="34" charset="0"/>
              </a:rPr>
              <a:t>17. Respuesta a ¿si volviera a nacer que género sería?.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las respuestas</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 </a:t>
            </a:r>
            <a:r>
              <a:rPr lang="es-ES" sz="2000" dirty="0">
                <a:effectLst/>
                <a:latin typeface="Calibri" panose="020F0502020204030204" pitchFamily="34" charset="0"/>
                <a:ea typeface="SimSun" panose="02010600030101010101" pitchFamily="2" charset="-122"/>
                <a:cs typeface="Arial" panose="020B0604020202020204" pitchFamily="34" charset="0"/>
              </a:rPr>
              <a:t>el </a:t>
            </a:r>
            <a:r>
              <a:rPr lang="es-ES" sz="2000" u="sng" dirty="0">
                <a:effectLst/>
                <a:latin typeface="Calibri" panose="020F0502020204030204" pitchFamily="34" charset="0"/>
                <a:ea typeface="SimSun" panose="02010600030101010101" pitchFamily="2" charset="-122"/>
                <a:cs typeface="Arial" panose="020B0604020202020204" pitchFamily="34" charset="0"/>
              </a:rPr>
              <a:t>77 % quiere ser mujer </a:t>
            </a:r>
            <a:r>
              <a:rPr lang="es-ES" sz="2000" dirty="0">
                <a:effectLst/>
                <a:latin typeface="Calibri" panose="020F0502020204030204" pitchFamily="34" charset="0"/>
                <a:ea typeface="SimSun" panose="02010600030101010101" pitchFamily="2" charset="-122"/>
                <a:cs typeface="Arial" panose="020B0604020202020204" pitchFamily="34" charset="0"/>
              </a:rPr>
              <a:t>seguido de un 23 % ser hombre.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u="sng" dirty="0">
                <a:effectLst/>
                <a:latin typeface="Calibri" panose="020F0502020204030204" pitchFamily="34" charset="0"/>
                <a:ea typeface="SimSun" panose="02010600030101010101" pitchFamily="2" charset="-122"/>
                <a:cs typeface="Arial" panose="020B0604020202020204" pitchFamily="34" charset="0"/>
              </a:rPr>
              <a:t>82 % quiere ser masculino </a:t>
            </a:r>
            <a:r>
              <a:rPr lang="es-ES" sz="2000" dirty="0">
                <a:effectLst/>
                <a:latin typeface="Calibri" panose="020F0502020204030204" pitchFamily="34" charset="0"/>
                <a:ea typeface="SimSun" panose="02010600030101010101" pitchFamily="2" charset="-122"/>
                <a:cs typeface="Arial" panose="020B0604020202020204" pitchFamily="34" charset="0"/>
              </a:rPr>
              <a:t>de nuevo seguido del 18 % desearía ser mujer. </a:t>
            </a:r>
          </a:p>
          <a:p>
            <a:pPr algn="just"/>
            <a:r>
              <a:rPr lang="es-ES" sz="2000" dirty="0">
                <a:latin typeface="Calibri" panose="020F0502020204030204" pitchFamily="34" charset="0"/>
                <a:ea typeface="SimSun" panose="02010600030101010101" pitchFamily="2" charset="-122"/>
                <a:cs typeface="Arial" panose="020B0604020202020204" pitchFamily="34" charset="0"/>
              </a:rPr>
              <a:t>Curiosidad no x sexo.</a:t>
            </a:r>
          </a:p>
          <a:p>
            <a:pPr algn="just"/>
            <a:r>
              <a:rPr lang="es-ES" sz="2000" dirty="0">
                <a:effectLst/>
                <a:latin typeface="Calibri" panose="020F0502020204030204" pitchFamily="34" charset="0"/>
                <a:ea typeface="SimSun" panose="02010600030101010101" pitchFamily="2" charset="-122"/>
                <a:cs typeface="Arial" panose="020B0604020202020204" pitchFamily="34" charset="0"/>
              </a:rPr>
              <a:t>Respuestas similares en ambos.</a:t>
            </a:r>
          </a:p>
          <a:p>
            <a:pPr algn="just"/>
            <a:r>
              <a:rPr lang="es-ES" sz="2000" dirty="0">
                <a:latin typeface="Calibri" panose="020F0502020204030204" pitchFamily="34" charset="0"/>
                <a:ea typeface="SimSun" panose="02010600030101010101" pitchFamily="2" charset="-122"/>
                <a:cs typeface="Arial" panose="020B0604020202020204" pitchFamily="34" charset="0"/>
              </a:rPr>
              <a:t>Muchas respuestas según estereotipo </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4" name="Gráfico 3"/>
          <p:cNvGraphicFramePr/>
          <p:nvPr/>
        </p:nvGraphicFramePr>
        <p:xfrm>
          <a:off x="289653" y="37465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F8357-1E79-38B6-2185-CFC3D00A1847}"/>
              </a:ext>
            </a:extLst>
          </p:cNvPr>
          <p:cNvSpPr>
            <a:spLocks noGrp="1"/>
          </p:cNvSpPr>
          <p:nvPr>
            <p:ph type="title"/>
          </p:nvPr>
        </p:nvSpPr>
        <p:spPr/>
        <p:txBody>
          <a:bodyPr/>
          <a:lstStyle/>
          <a:p>
            <a:r>
              <a:rPr lang="es-SV" dirty="0"/>
              <a:t>Respuesta</a:t>
            </a:r>
            <a:br>
              <a:rPr lang="es-SV" dirty="0"/>
            </a:br>
            <a:r>
              <a:rPr lang="es-SV" dirty="0"/>
              <a:t>genero masculino</a:t>
            </a:r>
          </a:p>
        </p:txBody>
      </p:sp>
      <p:sp>
        <p:nvSpPr>
          <p:cNvPr id="3" name="Marcador de contenido 2">
            <a:extLst>
              <a:ext uri="{FF2B5EF4-FFF2-40B4-BE49-F238E27FC236}">
                <a16:creationId xmlns:a16="http://schemas.microsoft.com/office/drawing/2014/main" id="{CBE0252F-3B74-0C44-80DB-8F568D765A4F}"/>
              </a:ext>
            </a:extLst>
          </p:cNvPr>
          <p:cNvSpPr>
            <a:spLocks noGrp="1"/>
          </p:cNvSpPr>
          <p:nvPr>
            <p:ph idx="1"/>
          </p:nvPr>
        </p:nvSpPr>
        <p:spPr/>
        <p:txBody>
          <a:bodyPr>
            <a:normAutofit fontScale="85000" lnSpcReduction="10000"/>
          </a:bodyPr>
          <a:lstStyle/>
          <a:p>
            <a:r>
              <a:rPr lang="es-SV" sz="1800" dirty="0">
                <a:effectLst/>
                <a:latin typeface="Times New Roman" panose="02020603050405020304" pitchFamily="18" charset="0"/>
                <a:ea typeface="SimSun" panose="02010600030101010101" pitchFamily="2" charset="-122"/>
              </a:rPr>
              <a:t>Del </a:t>
            </a:r>
            <a:r>
              <a:rPr lang="es-SV" sz="1800" b="1" dirty="0">
                <a:effectLst/>
                <a:latin typeface="Times New Roman" panose="02020603050405020304" pitchFamily="18" charset="0"/>
                <a:ea typeface="SimSun" panose="02010600030101010101" pitchFamily="2" charset="-122"/>
              </a:rPr>
              <a:t>género masculino:</a:t>
            </a:r>
            <a:r>
              <a:rPr lang="es-SV" sz="1800" dirty="0">
                <a:effectLst/>
                <a:latin typeface="Times New Roman" panose="02020603050405020304" pitchFamily="18" charset="0"/>
                <a:ea typeface="SimSun" panose="02010600030101010101" pitchFamily="2" charset="-122"/>
              </a:rPr>
              <a:t> “...me amo, me gustan las mujeres, conforme como soy, me gusta ser hombre, fortaleza corporal, soy bien hombre, no tendría dolores de vientre o parto, estoy a gusto así, ventajas anatómicas, me siento bien como soy, me siento afortunado por serlo, sería mujer para experimentar, ya estoy acostumbrado, por lo que tengo, me agrada, las mujeres mucho se complican, no me interesa, por la costumbre, no sé, somos la mera verga, más fácil, Dios nos hace como a él le place, menos complicado, seria mujer por sus accesorios y forma de vestir, por comodidad, sencillo y perrón, sería mujer por ser divertido, me gusta, así estoy bien, para vivir la pubertad de nuevo, es mejor y más divertido, me gusta mi género actual, sería mujer pero no responde, por personalidad, me gustaría ser una mujer, es más divertido todo,  porque si, me siento feliz, es genial, las mujeres son hermosas del cuerpo y tener sexo con ellas, sería mujer por la feminidad, y delicadeza de la mujer, independencia, me gustan las mujeres por ser lindas, me siento bien como estoy, tenemos mejor fisiología, en esta sociedad el hombre tiene mejores oportunidades, fisiológicamente menos complicado, es más chingón, en todos los sentidos, seguir siendo lo que hacía en la vida anterior, ser más fuerte, los placeres que implica, ser hombre es ser privilegiado, es lo máximo, estoy de acuerdo”. El 20 % no respondió, dejó en blanco la casilla en otros borró. </a:t>
            </a:r>
            <a:endParaRPr lang="es-SV" dirty="0"/>
          </a:p>
        </p:txBody>
      </p:sp>
    </p:spTree>
    <p:extLst>
      <p:ext uri="{BB962C8B-B14F-4D97-AF65-F5344CB8AC3E}">
        <p14:creationId xmlns:p14="http://schemas.microsoft.com/office/powerpoint/2010/main" val="419701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74E72B-95CC-D0EE-F011-96BC301EF7FA}"/>
              </a:ext>
            </a:extLst>
          </p:cNvPr>
          <p:cNvSpPr>
            <a:spLocks noGrp="1"/>
          </p:cNvSpPr>
          <p:nvPr>
            <p:ph type="title"/>
          </p:nvPr>
        </p:nvSpPr>
        <p:spPr/>
        <p:txBody>
          <a:bodyPr/>
          <a:lstStyle/>
          <a:p>
            <a:r>
              <a:rPr lang="es-SV" dirty="0"/>
              <a:t>Respuesta </a:t>
            </a:r>
            <a:br>
              <a:rPr lang="es-SV" dirty="0"/>
            </a:br>
            <a:r>
              <a:rPr lang="es-SV" dirty="0"/>
              <a:t>género femenino</a:t>
            </a:r>
          </a:p>
        </p:txBody>
      </p:sp>
      <p:sp>
        <p:nvSpPr>
          <p:cNvPr id="3" name="Marcador de contenido 2">
            <a:extLst>
              <a:ext uri="{FF2B5EF4-FFF2-40B4-BE49-F238E27FC236}">
                <a16:creationId xmlns:a16="http://schemas.microsoft.com/office/drawing/2014/main" id="{FE3FD3B7-E683-3FEE-CD23-5BB6941B4F6F}"/>
              </a:ext>
            </a:extLst>
          </p:cNvPr>
          <p:cNvSpPr>
            <a:spLocks noGrp="1"/>
          </p:cNvSpPr>
          <p:nvPr>
            <p:ph idx="1"/>
          </p:nvPr>
        </p:nvSpPr>
        <p:spPr/>
        <p:txBody>
          <a:bodyPr>
            <a:normAutofit fontScale="77500" lnSpcReduction="20000"/>
          </a:bodyPr>
          <a:lstStyle/>
          <a:p>
            <a:r>
              <a:rPr lang="es-SV" sz="1800" dirty="0">
                <a:effectLst/>
                <a:latin typeface="Times New Roman" panose="02020603050405020304" pitchFamily="18" charset="0"/>
                <a:ea typeface="SimSun" panose="02010600030101010101" pitchFamily="2" charset="-122"/>
                <a:cs typeface="Times New Roman" panose="02020603050405020304" pitchFamily="18" charset="0"/>
              </a:rPr>
              <a:t>El </a:t>
            </a:r>
            <a:r>
              <a:rPr lang="es-SV" sz="1800" b="1" dirty="0">
                <a:effectLst/>
                <a:latin typeface="Times New Roman" panose="02020603050405020304" pitchFamily="18" charset="0"/>
                <a:ea typeface="SimSun" panose="02010600030101010101" pitchFamily="2" charset="-122"/>
                <a:cs typeface="Times New Roman" panose="02020603050405020304" pitchFamily="18" charset="0"/>
              </a:rPr>
              <a:t>género femenino</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respondió: “ ...me siento cómoda, a los hombres les hacen examen de próstata y literal los violan, sería hombre porque no les viene la regla, ni se embarazan, sería hombre es más fácil ,  eso soy y me gusta, sería hombre es más sencillo y no tienen periodo, sería hombre no responde, sería hombre por ser menos sentimentales, experiencia previa, me gusta lo que soy, me gusta serlo, estoy bien con mi género que se me dio, ya lo soy y me gusta ser mujer, soy feliz así, así me hizo dios, son la sensibilidad del ser humano con inteligencia, me gusta ser femenina, me siento completa así, me gustan las cosas difíciles, es divertido, más sencillo menos impedimento, sería hombre por mayores oportunidades sociales y laborales, me gusta mi vida y ventajas, sería hombre por curiosidad, amo ser mujer, sería hombre para experimentar, conforme con mi género, sería hombre no les viene la menstruación y suelen ser más liberales, sería hombre porque no tienen menstruación, más posibilidades de cambiar los ideales y creencias de los demás, sería hombre porque no sufren o pasan por cosas que pasan en las mujeres como periodo, cólicos, tener hijos etc., sería hombre porque la ropa es mejor y no les duele el vientre, estoy enamorada de mí, somos cachimbonas, me siento cómoda, sexo fuerte, capacidad de resolver problemas, me encanta, ser hombre por ser menos complicados, feliz con mi género, me gusta ser mujer, nací así una vez, me siento bien, género plenamente, se puede lograr más mediante inteligencia emocional, se obtiene lo que uno quiere, quiero ser siempre mujer, es fascinante, </a:t>
            </a:r>
            <a:r>
              <a:rPr lang="es-SV" sz="1800" dirty="0" err="1">
                <a:effectLst/>
                <a:latin typeface="Times New Roman" panose="02020603050405020304" pitchFamily="18" charset="0"/>
                <a:ea typeface="SimSun" panose="02010600030101010101" pitchFamily="2" charset="-122"/>
                <a:cs typeface="Times New Roman" panose="02020603050405020304" pitchFamily="18" charset="0"/>
              </a:rPr>
              <a:t>female</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s-SV" sz="1800" dirty="0" err="1">
                <a:effectLst/>
                <a:latin typeface="Times New Roman" panose="02020603050405020304" pitchFamily="18" charset="0"/>
                <a:ea typeface="SimSun" panose="02010600030101010101" pitchFamily="2" charset="-122"/>
                <a:cs typeface="Times New Roman" panose="02020603050405020304" pitchFamily="18" charset="0"/>
              </a:rPr>
              <a:t>power</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para recordarlo, sería hombre porque la sociedad les permite más libertad, sería hombre no me imagino ser una mujer, sería hombre para experimentar el género opuesto, me encantan los hombres, ser mujer es lo mejor, todo lo que implica ser mujer, por intuición, sería hombre para ver cómo se siente.” El 23 % no respondió el porqué, dejó en blanco la casilla. El cambio de género es simplemente por curiosidad o inequidad social.</a:t>
            </a:r>
            <a:endParaRPr lang="es-SV"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s-SV" dirty="0"/>
          </a:p>
        </p:txBody>
      </p:sp>
    </p:spTree>
    <p:extLst>
      <p:ext uri="{BB962C8B-B14F-4D97-AF65-F5344CB8AC3E}">
        <p14:creationId xmlns:p14="http://schemas.microsoft.com/office/powerpoint/2010/main" val="984892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B38FA-D822-D2DB-0680-FCD44ABB0F2C}"/>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701890B8-398F-FC38-3E77-F078F8FDB74E}"/>
              </a:ext>
            </a:extLst>
          </p:cNvPr>
          <p:cNvSpPr>
            <a:spLocks noGrp="1"/>
          </p:cNvSpPr>
          <p:nvPr>
            <p:ph idx="1"/>
          </p:nvPr>
        </p:nvSpPr>
        <p:spPr/>
        <p:txBody>
          <a:bodyPr>
            <a:normAutofit fontScale="70000" lnSpcReduction="20000"/>
          </a:bodyPr>
          <a:lstStyle/>
          <a:p>
            <a:pPr indent="449580" algn="just">
              <a:lnSpc>
                <a:spcPct val="150000"/>
              </a:lnSpc>
              <a:spcBef>
                <a:spcPts val="750"/>
              </a:spcBef>
              <a:spcAft>
                <a:spcPts val="1000"/>
              </a:spcAft>
            </a:pPr>
            <a:r>
              <a:rPr lang="es-SV" sz="1800" dirty="0">
                <a:effectLst/>
                <a:latin typeface="Times New Roman" panose="02020603050405020304" pitchFamily="18" charset="0"/>
                <a:ea typeface="Times New Roman" panose="02020603050405020304" pitchFamily="18" charset="0"/>
                <a:cs typeface="Times New Roman" panose="02020603050405020304" pitchFamily="18" charset="0"/>
              </a:rPr>
              <a:t>Según el Instituto Karolinska Sueco en estudios cerebrales por resonancia magnética dice “...</a:t>
            </a:r>
            <a:r>
              <a:rPr lang="es-SV" sz="1800" b="1" dirty="0">
                <a:effectLst/>
                <a:latin typeface="Calibri" panose="020F0502020204030204" pitchFamily="34" charset="0"/>
                <a:ea typeface="SimSun" panose="02010600030101010101" pitchFamily="2" charset="-122"/>
                <a:cs typeface="Times New Roman" panose="02020603050405020304" pitchFamily="18" charset="0"/>
              </a:rPr>
              <a:t>el cerebro de los homosexuales, en lugar de la disposición típica de su sexo muestra una similar a la del opuesto</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El de los </a:t>
            </a:r>
            <a:r>
              <a:rPr lang="es-SV" sz="1800" dirty="0" err="1">
                <a:effectLst/>
                <a:latin typeface="Times New Roman" panose="02020603050405020304" pitchFamily="18" charset="0"/>
                <a:ea typeface="SimSun" panose="02010600030101010101" pitchFamily="2" charset="-122"/>
                <a:cs typeface="Times New Roman" panose="02020603050405020304" pitchFamily="18" charset="0"/>
              </a:rPr>
              <a:t>gays</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está feminizado (hemisferio derecho más grande que el izquierdo similar al femenino) y el de las lesbianas masculinizado (hemisferio simétrico similar al masculino”. (E</a:t>
            </a:r>
            <a:r>
              <a:rPr lang="es-ES" sz="1800" dirty="0">
                <a:effectLst/>
                <a:latin typeface="Times New Roman" panose="02020603050405020304" pitchFamily="18" charset="0"/>
                <a:ea typeface="SimSun" panose="02010600030101010101" pitchFamily="2" charset="-122"/>
                <a:cs typeface="Times New Roman" panose="02020603050405020304" pitchFamily="18" charset="0"/>
              </a:rPr>
              <a:t>l</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mundo.es Salud,2018) Otros estudios como uno publicado por Simón </a:t>
            </a:r>
            <a:r>
              <a:rPr lang="es-SV" sz="1800" dirty="0" err="1">
                <a:effectLst/>
                <a:latin typeface="Times New Roman" panose="02020603050405020304" pitchFamily="18" charset="0"/>
                <a:ea typeface="SimSun" panose="02010600030101010101" pitchFamily="2" charset="-122"/>
                <a:cs typeface="Times New Roman" panose="02020603050405020304" pitchFamily="18" charset="0"/>
              </a:rPr>
              <a:t>LeVay</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en la revista </a:t>
            </a:r>
            <a:r>
              <a:rPr lang="es-SV" sz="1800" dirty="0" err="1">
                <a:effectLst/>
                <a:latin typeface="Times New Roman" panose="02020603050405020304" pitchFamily="18" charset="0"/>
                <a:ea typeface="SimSun" panose="02010600030101010101" pitchFamily="2" charset="-122"/>
                <a:cs typeface="Times New Roman" panose="02020603050405020304" pitchFamily="18" charset="0"/>
              </a:rPr>
              <a:t>Science</a:t>
            </a:r>
            <a:r>
              <a:rPr lang="es-SV" sz="1800" dirty="0">
                <a:effectLst/>
                <a:latin typeface="Times New Roman" panose="02020603050405020304" pitchFamily="18" charset="0"/>
                <a:ea typeface="SimSun" panose="02010600030101010101" pitchFamily="2" charset="-122"/>
                <a:cs typeface="Times New Roman" panose="02020603050405020304" pitchFamily="18" charset="0"/>
              </a:rPr>
              <a:t> sugirió que NIHA-3 (Tercer núcleo del hipotálamo anterior) es un importante sustrato biológico para la orientación sexual. Este estudio encontró que el NIHA-3 tiene menor tamaño de media en hombres homosexuales en comparación con hombres heterosexuales y, de hecho, encontró aproximadamente el mismo tamaño en hombres homosexuales y mujeres heterosexuales. (Wikipedia,2020) </a:t>
            </a:r>
            <a:r>
              <a:rPr lang="es-SV" sz="1800" dirty="0">
                <a:effectLst/>
                <a:latin typeface="Times New Roman" panose="02020603050405020304" pitchFamily="18" charset="0"/>
                <a:ea typeface="Times New Roman" panose="02020603050405020304" pitchFamily="18" charset="0"/>
                <a:cs typeface="Times New Roman" panose="02020603050405020304" pitchFamily="18" charset="0"/>
              </a:rPr>
              <a:t>Aunque para nuestro estudio no es el contexto.</a:t>
            </a:r>
            <a:endParaRPr lang="es-SV" sz="1800"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lnSpc>
                <a:spcPct val="150000"/>
              </a:lnSpc>
              <a:spcAft>
                <a:spcPts val="1000"/>
              </a:spcAft>
            </a:pPr>
            <a:r>
              <a:rPr lang="es-SV"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Hay desigualdades por ejemplo si se es bien parecido no importa si es mujer u hombre tienen mayores oportunidades de ser más buscados, más empáticos, más sensuales, más llamativos, más creíbles, más persuasivos, más tolerante entre otros que el resto de la población. En muchas veces distorsionado si vemos una cara que “asusta” con cicatrices es difícil entablar una conversación fluida para algunos, más bien “las apariencias engañan”, si es una mujer hermosa con belleza es más buscada, más social, más sensual, más persuasiva, más vendible publicidad, obtiene todo en ser “una mujer de mundo”, a diferencia de la “fea” es relegada en muchas veces a un segundo término más bien en ser “una buena ama de casa”.</a:t>
            </a:r>
            <a:endParaRPr lang="es-SV" sz="1800" dirty="0">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3200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dirty="0"/>
              <a:t>18.</a:t>
            </a:r>
            <a:r>
              <a:rPr lang="es-ES" b="1" dirty="0">
                <a:effectLst/>
                <a:latin typeface="Calibri" panose="020F0502020204030204" pitchFamily="34" charset="0"/>
                <a:ea typeface="SimSun" panose="02010600030101010101" pitchFamily="2" charset="-122"/>
                <a:cs typeface="Arial" panose="020B0604020202020204" pitchFamily="34" charset="0"/>
              </a:rPr>
              <a:t> Respuesta a llevarse por el instinto.</a:t>
            </a:r>
            <a:br>
              <a:rPr lang="es-ES"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 SI		. NO</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endParaRPr lang="es-ES_tradnl" dirty="0"/>
          </a:p>
        </p:txBody>
      </p:sp>
      <p:sp>
        <p:nvSpPr>
          <p:cNvPr id="3" name="Marcador de contenido 2"/>
          <p:cNvSpPr>
            <a:spLocks noGrp="1"/>
          </p:cNvSpPr>
          <p:nvPr>
            <p:ph idx="1"/>
          </p:nvPr>
        </p:nvSpPr>
        <p:spPr/>
        <p:txBody>
          <a:bodyPr/>
          <a:lstStyle/>
          <a:p>
            <a:pPr algn="just"/>
            <a:r>
              <a:rPr lang="es-ES_tradnl" sz="2000" dirty="0"/>
              <a:t>18.</a:t>
            </a:r>
            <a:r>
              <a:rPr lang="es-ES" sz="2400" b="1" dirty="0">
                <a:effectLst/>
                <a:latin typeface="Calibri" panose="020F0502020204030204" pitchFamily="34" charset="0"/>
                <a:ea typeface="SimSun" panose="02010600030101010101" pitchFamily="2" charset="-122"/>
                <a:cs typeface="Arial" panose="020B0604020202020204" pitchFamily="34" charset="0"/>
              </a:rPr>
              <a:t> Respuesta a llevarse por el instinto. </a:t>
            </a:r>
            <a:r>
              <a:rPr lang="es-ES" sz="24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las respuestas</a:t>
            </a:r>
            <a:r>
              <a:rPr lang="es-ES" sz="2400" dirty="0">
                <a:effectLst/>
                <a:latin typeface="Calibri" panose="020F0502020204030204" pitchFamily="34" charset="0"/>
                <a:ea typeface="SimSun" panose="02010600030101010101" pitchFamily="2" charset="-122"/>
                <a:cs typeface="Arial" panose="020B0604020202020204" pitchFamily="34" charset="0"/>
              </a:rPr>
              <a:t>. El </a:t>
            </a:r>
            <a:r>
              <a:rPr lang="es-ES" sz="24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400" dirty="0">
                <a:effectLst/>
                <a:latin typeface="Calibri" panose="020F0502020204030204" pitchFamily="34" charset="0"/>
                <a:ea typeface="SimSun" panose="02010600030101010101" pitchFamily="2" charset="-122"/>
                <a:cs typeface="Arial" panose="020B0604020202020204" pitchFamily="34" charset="0"/>
              </a:rPr>
              <a:t> el </a:t>
            </a:r>
            <a:r>
              <a:rPr lang="es-ES" sz="2400" u="sng" dirty="0">
                <a:effectLst/>
                <a:latin typeface="Calibri" panose="020F0502020204030204" pitchFamily="34" charset="0"/>
                <a:ea typeface="SimSun" panose="02010600030101010101" pitchFamily="2" charset="-122"/>
                <a:cs typeface="Arial" panose="020B0604020202020204" pitchFamily="34" charset="0"/>
              </a:rPr>
              <a:t>68 % se deja llevar por el instinto </a:t>
            </a:r>
            <a:r>
              <a:rPr lang="es-ES" sz="2400" dirty="0">
                <a:effectLst/>
                <a:latin typeface="Calibri" panose="020F0502020204030204" pitchFamily="34" charset="0"/>
                <a:ea typeface="SimSun" panose="02010600030101010101" pitchFamily="2" charset="-122"/>
                <a:cs typeface="Arial" panose="020B0604020202020204" pitchFamily="34" charset="0"/>
              </a:rPr>
              <a:t>y el 18 % no. El </a:t>
            </a:r>
            <a:r>
              <a:rPr lang="es-ES" sz="2400" b="1" dirty="0">
                <a:effectLst/>
                <a:latin typeface="Calibri" panose="020F0502020204030204" pitchFamily="34" charset="0"/>
                <a:ea typeface="SimSun" panose="02010600030101010101" pitchFamily="2" charset="-122"/>
                <a:cs typeface="Arial" panose="020B0604020202020204" pitchFamily="34" charset="0"/>
              </a:rPr>
              <a:t>género femenino </a:t>
            </a:r>
            <a:r>
              <a:rPr lang="es-ES" sz="2400" dirty="0">
                <a:effectLst/>
                <a:latin typeface="Calibri" panose="020F0502020204030204" pitchFamily="34" charset="0"/>
                <a:ea typeface="SimSun" panose="02010600030101010101" pitchFamily="2" charset="-122"/>
                <a:cs typeface="Arial" panose="020B0604020202020204" pitchFamily="34" charset="0"/>
              </a:rPr>
              <a:t>el </a:t>
            </a:r>
            <a:r>
              <a:rPr lang="es-ES" sz="2400" u="sng" dirty="0">
                <a:effectLst/>
                <a:latin typeface="Calibri" panose="020F0502020204030204" pitchFamily="34" charset="0"/>
                <a:ea typeface="SimSun" panose="02010600030101010101" pitchFamily="2" charset="-122"/>
                <a:cs typeface="Arial" panose="020B0604020202020204" pitchFamily="34" charset="0"/>
              </a:rPr>
              <a:t>75 % se deja llevar por el instinto</a:t>
            </a:r>
            <a:r>
              <a:rPr lang="es-ES" sz="2400" dirty="0">
                <a:effectLst/>
                <a:latin typeface="Calibri" panose="020F0502020204030204" pitchFamily="34" charset="0"/>
                <a:ea typeface="SimSun" panose="02010600030101010101" pitchFamily="2" charset="-122"/>
                <a:cs typeface="Arial" panose="020B0604020202020204" pitchFamily="34" charset="0"/>
              </a:rPr>
              <a:t> y el 25 % no</a:t>
            </a:r>
          </a:p>
          <a:p>
            <a:pPr algn="just"/>
            <a:r>
              <a:rPr lang="es-ES" sz="2400" dirty="0">
                <a:effectLst/>
                <a:latin typeface="Calibri" panose="020F0502020204030204" pitchFamily="34" charset="0"/>
                <a:ea typeface="SimSun" panose="02010600030101010101" pitchFamily="2" charset="-122"/>
                <a:cs typeface="Times New Roman" panose="02020603050405020304" pitchFamily="18" charset="0"/>
              </a:rPr>
              <a:t>Femenino mas </a:t>
            </a:r>
            <a:r>
              <a:rPr lang="es-ES" sz="2400" dirty="0" err="1">
                <a:effectLst/>
                <a:latin typeface="Calibri" panose="020F0502020204030204" pitchFamily="34" charset="0"/>
                <a:ea typeface="SimSun" panose="02010600030101010101" pitchFamily="2" charset="-122"/>
                <a:cs typeface="Times New Roman" panose="02020603050405020304" pitchFamily="18" charset="0"/>
              </a:rPr>
              <a:t>intituitivas</a:t>
            </a:r>
            <a:r>
              <a:rPr lang="es-ES" sz="2400" dirty="0">
                <a:effectLst/>
                <a:latin typeface="Calibri" panose="020F0502020204030204" pitchFamily="34" charset="0"/>
                <a:ea typeface="SimSun" panose="02010600030101010101" pitchFamily="2" charset="-122"/>
                <a:cs typeface="Times New Roman" panose="02020603050405020304" pitchFamily="18" charset="0"/>
              </a:rPr>
              <a:t> en teoría. </a:t>
            </a:r>
          </a:p>
          <a:p>
            <a:pPr algn="just"/>
            <a:endParaRPr lang="es-ES" sz="24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4" name="Gráfico 3"/>
          <p:cNvGraphicFramePr/>
          <p:nvPr/>
        </p:nvGraphicFramePr>
        <p:xfrm>
          <a:off x="431800" y="38735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A389C-79DB-DA94-D972-95A380EB4609}"/>
              </a:ext>
            </a:extLst>
          </p:cNvPr>
          <p:cNvSpPr>
            <a:spLocks noGrp="1"/>
          </p:cNvSpPr>
          <p:nvPr>
            <p:ph type="title"/>
          </p:nvPr>
        </p:nvSpPr>
        <p:spPr/>
        <p:txBody>
          <a:bodyPr/>
          <a:lstStyle/>
          <a:p>
            <a:r>
              <a:rPr lang="es-SV" dirty="0"/>
              <a:t>Cerebro humano</a:t>
            </a:r>
          </a:p>
        </p:txBody>
      </p:sp>
      <p:sp>
        <p:nvSpPr>
          <p:cNvPr id="3" name="Marcador de contenido 2">
            <a:extLst>
              <a:ext uri="{FF2B5EF4-FFF2-40B4-BE49-F238E27FC236}">
                <a16:creationId xmlns:a16="http://schemas.microsoft.com/office/drawing/2014/main" id="{FB6F14AC-47E3-B4EB-49DB-361FDFE6FDC3}"/>
              </a:ext>
            </a:extLst>
          </p:cNvPr>
          <p:cNvSpPr>
            <a:spLocks noGrp="1"/>
          </p:cNvSpPr>
          <p:nvPr>
            <p:ph idx="1"/>
          </p:nvPr>
        </p:nvSpPr>
        <p:spPr>
          <a:xfrm>
            <a:off x="5105400" y="0"/>
            <a:ext cx="6281873" cy="6761407"/>
          </a:xfrm>
        </p:spPr>
        <p:txBody>
          <a:bodyPr>
            <a:normAutofit fontScale="25000" lnSpcReduction="20000"/>
          </a:bodyPr>
          <a:lstStyle/>
          <a:p>
            <a:pPr indent="449580" algn="just">
              <a:lnSpc>
                <a:spcPct val="150000"/>
              </a:lnSpc>
              <a:spcBef>
                <a:spcPts val="500"/>
              </a:spcBef>
              <a:spcAft>
                <a:spcPts val="1000"/>
              </a:spcAft>
            </a:pPr>
            <a:r>
              <a:rPr lang="es-SV" sz="6400" b="1" dirty="0">
                <a:effectLst/>
                <a:latin typeface="Times New Roman" panose="02020603050405020304" pitchFamily="18" charset="0"/>
                <a:ea typeface="SimSun" panose="02010600030101010101" pitchFamily="2" charset="-122"/>
                <a:cs typeface="Times New Roman" panose="02020603050405020304" pitchFamily="18" charset="0"/>
              </a:rPr>
              <a:t>Los cinco órganos de los sentidos </a:t>
            </a:r>
            <a:r>
              <a:rPr lang="es-SV" sz="6400" dirty="0">
                <a:effectLst/>
                <a:latin typeface="Times New Roman" panose="02020603050405020304" pitchFamily="18" charset="0"/>
                <a:ea typeface="SimSun" panose="02010600030101010101" pitchFamily="2" charset="-122"/>
                <a:cs typeface="Times New Roman" panose="02020603050405020304" pitchFamily="18" charset="0"/>
              </a:rPr>
              <a:t>están más desarrollados en el género femenino, </a:t>
            </a:r>
            <a:r>
              <a:rPr lang="es-SV" sz="6400" b="1" dirty="0">
                <a:effectLst/>
                <a:latin typeface="Times New Roman" panose="02020603050405020304" pitchFamily="18" charset="0"/>
                <a:ea typeface="SimSun" panose="02010600030101010101" pitchFamily="2" charset="-122"/>
                <a:cs typeface="Times New Roman" panose="02020603050405020304" pitchFamily="18" charset="0"/>
              </a:rPr>
              <a:t>en el hombre el visual </a:t>
            </a:r>
            <a:r>
              <a:rPr lang="es-SV" sz="6400" dirty="0">
                <a:effectLst/>
                <a:latin typeface="Times New Roman" panose="02020603050405020304" pitchFamily="18" charset="0"/>
                <a:ea typeface="SimSun" panose="02010600030101010101" pitchFamily="2" charset="-122"/>
                <a:cs typeface="Times New Roman" panose="02020603050405020304" pitchFamily="18" charset="0"/>
              </a:rPr>
              <a:t>es el más desarrollado ya que su información percibe al sistema nervioso. </a:t>
            </a:r>
            <a:r>
              <a:rPr lang="es-SV" sz="6400" b="1" dirty="0">
                <a:effectLst/>
                <a:latin typeface="Times New Roman" panose="02020603050405020304" pitchFamily="18" charset="0"/>
                <a:ea typeface="SimSun" panose="02010600030101010101" pitchFamily="2" charset="-122"/>
                <a:cs typeface="Times New Roman" panose="02020603050405020304" pitchFamily="18" charset="0"/>
              </a:rPr>
              <a:t>El cerebro femenino tiende a agrupar y relacionar los eventos cotidianos de lo singular a lo general, a diferencia del masculino tiende a concentrarse en lo general a </a:t>
            </a:r>
            <a:r>
              <a:rPr lang="es-SV" sz="6400" dirty="0">
                <a:effectLst/>
                <a:latin typeface="Times New Roman" panose="02020603050405020304" pitchFamily="18" charset="0"/>
                <a:ea typeface="SimSun" panose="02010600030101010101" pitchFamily="2" charset="-122"/>
                <a:cs typeface="Times New Roman" panose="02020603050405020304" pitchFamily="18" charset="0"/>
              </a:rPr>
              <a:t>determinar de cómo funcionan las cosas por tener razonamiento lógico.</a:t>
            </a:r>
            <a:endParaRPr lang="es-SV" sz="6400"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lnSpc>
                <a:spcPct val="150000"/>
              </a:lnSpc>
              <a:spcBef>
                <a:spcPts val="500"/>
              </a:spcBef>
              <a:spcAft>
                <a:spcPts val="1000"/>
              </a:spcAft>
            </a:pPr>
            <a:r>
              <a:rPr lang="es-SV" sz="6400" dirty="0">
                <a:effectLst/>
                <a:latin typeface="Times New Roman" panose="02020603050405020304" pitchFamily="18" charset="0"/>
                <a:ea typeface="SimSun" panose="02010600030101010101" pitchFamily="2" charset="-122"/>
                <a:cs typeface="Times New Roman" panose="02020603050405020304" pitchFamily="18" charset="0"/>
              </a:rPr>
              <a:t>La escuela Gestalt plantea en sus investigaciones encontraron que </a:t>
            </a:r>
            <a:r>
              <a:rPr lang="es-SV" sz="6400" b="1" dirty="0">
                <a:effectLst/>
                <a:latin typeface="Times New Roman" panose="02020603050405020304" pitchFamily="18" charset="0"/>
                <a:ea typeface="SimSun" panose="02010600030101010101" pitchFamily="2" charset="-122"/>
                <a:cs typeface="Times New Roman" panose="02020603050405020304" pitchFamily="18" charset="0"/>
              </a:rPr>
              <a:t>las mujeres son más intuitivas y sensibles, perciben con facilidad los cambios de voz y emoción</a:t>
            </a:r>
            <a:r>
              <a:rPr lang="es-SV" sz="6400" dirty="0">
                <a:effectLst/>
                <a:latin typeface="Times New Roman" panose="02020603050405020304" pitchFamily="18" charset="0"/>
                <a:ea typeface="SimSun" panose="02010600030101010101" pitchFamily="2" charset="-122"/>
                <a:cs typeface="Times New Roman" panose="02020603050405020304" pitchFamily="18" charset="0"/>
              </a:rPr>
              <a:t>. Son vulnerables en el entorno emotivo más que </a:t>
            </a:r>
            <a:r>
              <a:rPr lang="es-SV" sz="6400" b="1" dirty="0">
                <a:effectLst/>
                <a:latin typeface="Times New Roman" panose="02020603050405020304" pitchFamily="18" charset="0"/>
                <a:ea typeface="SimSun" panose="02010600030101010101" pitchFamily="2" charset="-122"/>
                <a:cs typeface="Times New Roman" panose="02020603050405020304" pitchFamily="18" charset="0"/>
              </a:rPr>
              <a:t>los hombres, estos por lo general la conducta es más agresiva y dedicados a la acción más que la emoción. </a:t>
            </a:r>
            <a:endParaRPr lang="es-SV" sz="6400" b="1" dirty="0">
              <a:effectLst/>
              <a:latin typeface="Calibri" panose="020F0502020204030204" pitchFamily="34" charset="0"/>
              <a:ea typeface="SimSun" panose="02010600030101010101" pitchFamily="2" charset="-122"/>
              <a:cs typeface="Times New Roman" panose="02020603050405020304" pitchFamily="18" charset="0"/>
            </a:endParaRPr>
          </a:p>
          <a:p>
            <a:pPr indent="449580" algn="just">
              <a:lnSpc>
                <a:spcPct val="150000"/>
              </a:lnSpc>
              <a:spcAft>
                <a:spcPts val="1000"/>
              </a:spcAft>
            </a:pPr>
            <a:r>
              <a:rPr lang="es-SV" sz="6400" dirty="0">
                <a:effectLst/>
                <a:latin typeface="Times New Roman" panose="02020603050405020304" pitchFamily="18" charset="0"/>
                <a:ea typeface="SimSun" panose="02010600030101010101" pitchFamily="2" charset="-122"/>
                <a:cs typeface="Times New Roman" panose="02020603050405020304" pitchFamily="18" charset="0"/>
              </a:rPr>
              <a:t>Los hemisferios cerebrales se tienen que </a:t>
            </a:r>
            <a:r>
              <a:rPr lang="es-SV" sz="6400" b="1" dirty="0">
                <a:effectLst/>
                <a:latin typeface="Times New Roman" panose="02020603050405020304" pitchFamily="18" charset="0"/>
                <a:ea typeface="SimSun" panose="02010600030101010101" pitchFamily="2" charset="-122"/>
                <a:cs typeface="Times New Roman" panose="02020603050405020304" pitchFamily="18" charset="0"/>
              </a:rPr>
              <a:t>el izquierdo es el más prevalente como responsable de la forma curso y pensamiento, comunicación y habilidades, el derecho tiende a la creatividad y al simbolismo.</a:t>
            </a:r>
            <a:r>
              <a:rPr lang="es-SV" sz="6400" dirty="0">
                <a:effectLst/>
                <a:latin typeface="Times New Roman" panose="02020603050405020304" pitchFamily="18" charset="0"/>
                <a:ea typeface="SimSun" panose="02010600030101010101" pitchFamily="2" charset="-122"/>
                <a:cs typeface="Times New Roman" panose="02020603050405020304" pitchFamily="18" charset="0"/>
              </a:rPr>
              <a:t> Se dice que en personas zurdas se invierte lo anterior. </a:t>
            </a:r>
            <a:endParaRPr lang="es-SV" sz="6400" dirty="0">
              <a:effectLst/>
              <a:latin typeface="Calibri" panose="020F0502020204030204" pitchFamily="34" charset="0"/>
              <a:ea typeface="SimSun" panose="02010600030101010101" pitchFamily="2" charset="-122"/>
              <a:cs typeface="Times New Roman" panose="02020603050405020304" pitchFamily="18" charset="0"/>
            </a:endParaRPr>
          </a:p>
          <a:p>
            <a:pPr algn="just"/>
            <a:endParaRPr lang="es-SV" sz="1400" dirty="0"/>
          </a:p>
        </p:txBody>
      </p:sp>
      <p:pic>
        <p:nvPicPr>
          <p:cNvPr id="4" name="Imagen 3" descr="Imagen que contiene fruta, tabla&#10;&#10;Descripción generada automáticamente">
            <a:extLst>
              <a:ext uri="{FF2B5EF4-FFF2-40B4-BE49-F238E27FC236}">
                <a16:creationId xmlns:a16="http://schemas.microsoft.com/office/drawing/2014/main" id="{91979299-F150-E49E-A43F-64EFF11C1666}"/>
              </a:ext>
            </a:extLst>
          </p:cNvPr>
          <p:cNvPicPr>
            <a:picLocks noChangeAspect="1"/>
          </p:cNvPicPr>
          <p:nvPr/>
        </p:nvPicPr>
        <p:blipFill>
          <a:blip r:embed="rId2"/>
          <a:stretch>
            <a:fillRect/>
          </a:stretch>
        </p:blipFill>
        <p:spPr>
          <a:xfrm>
            <a:off x="695459" y="3683431"/>
            <a:ext cx="3529974" cy="2646188"/>
          </a:xfrm>
          <a:prstGeom prst="rect">
            <a:avLst/>
          </a:prstGeom>
        </p:spPr>
      </p:pic>
    </p:spTree>
    <p:extLst>
      <p:ext uri="{BB962C8B-B14F-4D97-AF65-F5344CB8AC3E}">
        <p14:creationId xmlns:p14="http://schemas.microsoft.com/office/powerpoint/2010/main" val="1901858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just">
              <a:lnSpc>
                <a:spcPct val="115000"/>
              </a:lnSpc>
              <a:spcAft>
                <a:spcPts val="1000"/>
              </a:spcAft>
            </a:pPr>
            <a:r>
              <a:rPr lang="es-ES" b="1" dirty="0">
                <a:effectLst/>
                <a:latin typeface="Calibri" panose="020F0502020204030204" pitchFamily="34" charset="0"/>
                <a:ea typeface="SimSun" panose="02010600030101010101" pitchFamily="2" charset="-122"/>
                <a:cs typeface="Arial" panose="020B0604020202020204" pitchFamily="34" charset="0"/>
              </a:rPr>
              <a:t>21 Respuesta a la autoestima.</a:t>
            </a:r>
            <a:br>
              <a:rPr lang="es-ES"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A veces pienso que no sirvo para nada. Subrayar.</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      .Muy en desacuerdo  .En desacuerdo  .De acuerdo  . Muy de acuerdo </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endParaRPr lang="es-ES_tradnl" dirty="0"/>
          </a:p>
        </p:txBody>
      </p:sp>
      <p:sp>
        <p:nvSpPr>
          <p:cNvPr id="3" name="Marcador de contenido 2"/>
          <p:cNvSpPr>
            <a:spLocks noGrp="1"/>
          </p:cNvSpPr>
          <p:nvPr>
            <p:ph idx="1"/>
          </p:nvPr>
        </p:nvSpPr>
        <p:spPr/>
        <p:txBody>
          <a:bodyPr>
            <a:normAutofit/>
          </a:bodyPr>
          <a:lstStyle/>
          <a:p>
            <a:pPr algn="just"/>
            <a:r>
              <a:rPr lang="es-ES" sz="2000" b="1" dirty="0">
                <a:effectLst/>
                <a:latin typeface="Calibri" panose="020F0502020204030204" pitchFamily="34" charset="0"/>
                <a:ea typeface="SimSun" panose="02010600030101010101" pitchFamily="2" charset="-122"/>
                <a:cs typeface="Arial" panose="020B0604020202020204" pitchFamily="34" charset="0"/>
              </a:rPr>
              <a:t>21 Respuesta a la autoestima. </a:t>
            </a:r>
            <a:r>
              <a:rPr lang="es-ES" sz="20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No coinciden las respuestas</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a:t>
            </a:r>
            <a:r>
              <a:rPr lang="es-ES" sz="2000" dirty="0">
                <a:effectLst/>
                <a:latin typeface="Calibri" panose="020F0502020204030204" pitchFamily="34" charset="0"/>
                <a:ea typeface="SimSun" panose="02010600030101010101" pitchFamily="2" charset="-122"/>
                <a:cs typeface="Arial" panose="020B0604020202020204" pitchFamily="34" charset="0"/>
              </a:rPr>
              <a:t> el 47 % </a:t>
            </a:r>
            <a:r>
              <a:rPr lang="es-ES" sz="2000" u="sng" dirty="0">
                <a:effectLst/>
                <a:latin typeface="Calibri" panose="020F0502020204030204" pitchFamily="34" charset="0"/>
                <a:ea typeface="SimSun" panose="02010600030101010101" pitchFamily="2" charset="-122"/>
                <a:cs typeface="Arial" panose="020B0604020202020204" pitchFamily="34" charset="0"/>
              </a:rPr>
              <a:t>está de acuerdo que no sirve para nada, </a:t>
            </a:r>
            <a:r>
              <a:rPr lang="es-ES" sz="2000" dirty="0">
                <a:effectLst/>
                <a:latin typeface="Calibri" panose="020F0502020204030204" pitchFamily="34" charset="0"/>
                <a:ea typeface="SimSun" panose="02010600030101010101" pitchFamily="2" charset="-122"/>
                <a:cs typeface="Arial" panose="020B0604020202020204" pitchFamily="34" charset="0"/>
              </a:rPr>
              <a:t>el 31 % en desacuerdo, el 14 % muy de acuerdo y el 29 % muy desacuerdo.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42 % está en desacuerdo, el 23 % de acuerdo, el 29 % en desacuerdo y el 6 % muy de acuerdo. </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s-ES_tradnl" sz="2000" dirty="0">
                <a:latin typeface="Calibri" panose="020F0502020204030204" pitchFamily="34" charset="0"/>
                <a:cs typeface="Calibri" panose="020F0502020204030204" pitchFamily="34" charset="0"/>
              </a:rPr>
              <a:t>Quererse</a:t>
            </a:r>
          </a:p>
          <a:p>
            <a:pPr algn="just"/>
            <a:r>
              <a:rPr lang="es-ES_tradnl" sz="2000" dirty="0">
                <a:latin typeface="Calibri" panose="020F0502020204030204" pitchFamily="34" charset="0"/>
                <a:cs typeface="Calibri" panose="020F0502020204030204" pitchFamily="34" charset="0"/>
              </a:rPr>
              <a:t>Mundo competitivo</a:t>
            </a:r>
          </a:p>
          <a:p>
            <a:pPr algn="just"/>
            <a:r>
              <a:rPr lang="es-ES_tradnl" sz="2000" dirty="0">
                <a:latin typeface="Calibri" panose="020F0502020204030204" pitchFamily="34" charset="0"/>
                <a:cs typeface="Calibri" panose="020F0502020204030204" pitchFamily="34" charset="0"/>
              </a:rPr>
              <a:t>Perfeccionista</a:t>
            </a:r>
          </a:p>
        </p:txBody>
      </p:sp>
      <p:graphicFrame>
        <p:nvGraphicFramePr>
          <p:cNvPr id="4" name="Gráfico 3"/>
          <p:cNvGraphicFramePr/>
          <p:nvPr/>
        </p:nvGraphicFramePr>
        <p:xfrm>
          <a:off x="533400" y="3708400"/>
          <a:ext cx="4572000" cy="27432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descr="Icono&#10;&#10;Descripción generada automáticamente">
            <a:extLst>
              <a:ext uri="{FF2B5EF4-FFF2-40B4-BE49-F238E27FC236}">
                <a16:creationId xmlns:a16="http://schemas.microsoft.com/office/drawing/2014/main" id="{0889FC6A-5CB7-B8AF-787E-830E7F91F405}"/>
              </a:ext>
            </a:extLst>
          </p:cNvPr>
          <p:cNvPicPr>
            <a:picLocks noChangeAspect="1"/>
          </p:cNvPicPr>
          <p:nvPr/>
        </p:nvPicPr>
        <p:blipFill>
          <a:blip r:embed="rId3"/>
          <a:stretch>
            <a:fillRect/>
          </a:stretch>
        </p:blipFill>
        <p:spPr>
          <a:xfrm>
            <a:off x="8347187" y="3707008"/>
            <a:ext cx="2143125" cy="2143125"/>
          </a:xfrm>
          <a:prstGeom prst="rect">
            <a:avLst/>
          </a:prstGeom>
        </p:spPr>
      </p:pic>
      <p:cxnSp>
        <p:nvCxnSpPr>
          <p:cNvPr id="10" name="Conector recto de flecha 9">
            <a:extLst>
              <a:ext uri="{FF2B5EF4-FFF2-40B4-BE49-F238E27FC236}">
                <a16:creationId xmlns:a16="http://schemas.microsoft.com/office/drawing/2014/main" id="{C1DDBF14-7F39-033E-6BD0-C21A00FF99D9}"/>
              </a:ext>
            </a:extLst>
          </p:cNvPr>
          <p:cNvCxnSpPr/>
          <p:nvPr/>
        </p:nvCxnSpPr>
        <p:spPr>
          <a:xfrm flipV="1">
            <a:off x="8590208" y="3953814"/>
            <a:ext cx="0" cy="1429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lnSpc>
                <a:spcPct val="115000"/>
              </a:lnSpc>
              <a:spcAft>
                <a:spcPts val="1000"/>
              </a:spcAft>
            </a:pPr>
            <a:r>
              <a:rPr lang="es-ES" b="1" dirty="0">
                <a:effectLst/>
                <a:latin typeface="Calibri" panose="020F0502020204030204" pitchFamily="34" charset="0"/>
                <a:ea typeface="SimSun" panose="02010600030101010101" pitchFamily="2" charset="-122"/>
                <a:cs typeface="Arial" panose="020B0604020202020204" pitchFamily="34" charset="0"/>
              </a:rPr>
              <a:t>22.  Respuesta a respeto por si mismo.</a:t>
            </a:r>
            <a:br>
              <a:rPr lang="es-ES" b="1" dirty="0">
                <a:effectLst/>
                <a:latin typeface="Calibri" panose="020F0502020204030204" pitchFamily="34" charset="0"/>
                <a:ea typeface="SimSun" panose="02010600030101010101" pitchFamily="2" charset="-122"/>
                <a:cs typeface="Arial" panose="020B0604020202020204" pitchFamily="34"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.Muy en desacuerdo  .En desacuerdo  .De acuerdo  . Muy de acuerdo </a:t>
            </a:r>
            <a:br>
              <a:rPr lang="es-ES_tradnl" sz="1800" dirty="0">
                <a:effectLst/>
                <a:latin typeface="Calibri" panose="020F0502020204030204" pitchFamily="34" charset="0"/>
                <a:ea typeface="SimSun" panose="02010600030101010101" pitchFamily="2" charset="-122"/>
                <a:cs typeface="Times New Roman" panose="02020603050405020304" pitchFamily="18" charset="0"/>
              </a:rPr>
            </a:br>
            <a:r>
              <a:rPr lang="es-SV" sz="1800" dirty="0">
                <a:effectLst/>
                <a:latin typeface="Calibri" panose="020F0502020204030204" pitchFamily="34" charset="0"/>
                <a:ea typeface="SimSun" panose="02010600030101010101" pitchFamily="2" charset="-122"/>
                <a:cs typeface="Calibri" panose="020F0502020204030204" pitchFamily="34" charset="0"/>
              </a:rPr>
              <a:t> </a:t>
            </a:r>
            <a:endParaRPr lang="es-ES_tradnl" dirty="0"/>
          </a:p>
        </p:txBody>
      </p:sp>
      <p:sp>
        <p:nvSpPr>
          <p:cNvPr id="3" name="Marcador de contenido 2"/>
          <p:cNvSpPr>
            <a:spLocks noGrp="1"/>
          </p:cNvSpPr>
          <p:nvPr>
            <p:ph idx="1"/>
          </p:nvPr>
        </p:nvSpPr>
        <p:spPr/>
        <p:txBody>
          <a:bodyPr/>
          <a:lstStyle/>
          <a:p>
            <a:pPr algn="just"/>
            <a:r>
              <a:rPr lang="es-ES" sz="2000" b="1" dirty="0">
                <a:effectLst/>
                <a:latin typeface="Calibri" panose="020F0502020204030204" pitchFamily="34" charset="0"/>
                <a:ea typeface="SimSun" panose="02010600030101010101" pitchFamily="2" charset="-122"/>
                <a:cs typeface="Arial" panose="020B0604020202020204" pitchFamily="34" charset="0"/>
              </a:rPr>
              <a:t>22.  Respuesta a respeto por si mismo.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las respuestas.</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34 % le gustaría tener más respeto así mismo, seguido del 32 % en muy desacuerdo, el 21 %.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a:t>
            </a:r>
            <a:r>
              <a:rPr lang="es-ES" sz="2000" dirty="0">
                <a:effectLst/>
                <a:latin typeface="Calibri" panose="020F0502020204030204" pitchFamily="34" charset="0"/>
                <a:ea typeface="SimSun" panose="02010600030101010101" pitchFamily="2" charset="-122"/>
                <a:cs typeface="Arial" panose="020B0604020202020204" pitchFamily="34" charset="0"/>
              </a:rPr>
              <a:t> 56 % está de acuerdo le gustaría tener más respeto a sí misma, el 27 % muy de acuerdo, el 10% muy desacuerdo y el 7 % en desacuerdo. </a:t>
            </a:r>
          </a:p>
          <a:p>
            <a:pPr algn="just"/>
            <a:r>
              <a:rPr lang="es-ES" sz="2000" dirty="0">
                <a:latin typeface="Calibri" panose="020F0502020204030204" pitchFamily="34" charset="0"/>
                <a:ea typeface="SimSun" panose="02010600030101010101" pitchFamily="2" charset="-122"/>
                <a:cs typeface="Arial" panose="020B0604020202020204" pitchFamily="34" charset="0"/>
              </a:rPr>
              <a:t>Sentido de valoración. </a:t>
            </a:r>
          </a:p>
          <a:p>
            <a:pPr algn="just"/>
            <a:r>
              <a:rPr lang="es-ES" sz="2000" dirty="0">
                <a:effectLst/>
                <a:latin typeface="Calibri" panose="020F0502020204030204" pitchFamily="34" charset="0"/>
                <a:ea typeface="SimSun" panose="02010600030101010101" pitchFamily="2" charset="-122"/>
                <a:cs typeface="Arial" panose="020B0604020202020204" pitchFamily="34" charset="0"/>
              </a:rPr>
              <a:t>Limitantes.</a:t>
            </a:r>
          </a:p>
          <a:p>
            <a:pPr algn="just"/>
            <a:r>
              <a:rPr lang="es-ES" sz="2000" dirty="0">
                <a:latin typeface="Calibri" panose="020F0502020204030204" pitchFamily="34" charset="0"/>
                <a:ea typeface="SimSun" panose="02010600030101010101" pitchFamily="2" charset="-122"/>
                <a:cs typeface="Arial" panose="020B0604020202020204" pitchFamily="34" charset="0"/>
              </a:rPr>
              <a:t>Autoestima baja</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4" name="Gráfico 3"/>
          <p:cNvGraphicFramePr/>
          <p:nvPr/>
        </p:nvGraphicFramePr>
        <p:xfrm>
          <a:off x="289653" y="37973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7620000" y="2664854"/>
            <a:ext cx="4572000" cy="3581400"/>
          </a:xfrm>
          <a:prstGeom prst="rect">
            <a:avLst/>
          </a:prstGeom>
        </p:spPr>
      </p:pic>
      <p:sp>
        <p:nvSpPr>
          <p:cNvPr id="2" name="Título 1"/>
          <p:cNvSpPr>
            <a:spLocks noGrp="1"/>
          </p:cNvSpPr>
          <p:nvPr>
            <p:ph type="title"/>
          </p:nvPr>
        </p:nvSpPr>
        <p:spPr/>
        <p:txBody>
          <a:bodyPr/>
          <a:lstStyle/>
          <a:p>
            <a:r>
              <a:rPr lang="es-ES" b="1" dirty="0">
                <a:effectLst/>
                <a:latin typeface="Calibri" panose="020F0502020204030204" pitchFamily="34" charset="0"/>
                <a:ea typeface="SimSun" panose="02010600030101010101" pitchFamily="2" charset="-122"/>
                <a:cs typeface="Arial" panose="020B0604020202020204" pitchFamily="34" charset="0"/>
              </a:rPr>
              <a:t>23 Respuesta a memorizar y olvidar cosas.</a:t>
            </a:r>
            <a:endParaRPr lang="es-ES_tradnl" dirty="0"/>
          </a:p>
        </p:txBody>
      </p:sp>
      <p:sp>
        <p:nvSpPr>
          <p:cNvPr id="3" name="Marcador de contenido 2"/>
          <p:cNvSpPr>
            <a:spLocks noGrp="1"/>
          </p:cNvSpPr>
          <p:nvPr>
            <p:ph idx="1"/>
          </p:nvPr>
        </p:nvSpPr>
        <p:spPr>
          <a:xfrm>
            <a:off x="4861800" y="1410334"/>
            <a:ext cx="6281873" cy="4437319"/>
          </a:xfrm>
        </p:spPr>
        <p:txBody>
          <a:bodyPr>
            <a:noAutofit/>
          </a:bodyPr>
          <a:lstStyle/>
          <a:p>
            <a:pPr algn="just"/>
            <a:r>
              <a:rPr lang="es-ES" sz="2000" b="1" dirty="0">
                <a:effectLst/>
                <a:latin typeface="Calibri" panose="020F0502020204030204" pitchFamily="34" charset="0"/>
                <a:ea typeface="SimSun" panose="02010600030101010101" pitchFamily="2" charset="-122"/>
                <a:cs typeface="Arial" panose="020B0604020202020204" pitchFamily="34" charset="0"/>
              </a:rPr>
              <a:t>23 Respuesta a memorizar y olvidar cosas. </a:t>
            </a:r>
            <a:r>
              <a:rPr lang="es-ES" sz="2000" dirty="0">
                <a:solidFill>
                  <a:srgbClr val="0070C0"/>
                </a:solidFill>
                <a:effectLst/>
                <a:latin typeface="Calibri" panose="020F0502020204030204" pitchFamily="34" charset="0"/>
                <a:ea typeface="SimSun" panose="02010600030101010101" pitchFamily="2" charset="-122"/>
                <a:cs typeface="Arial" panose="020B0604020202020204" pitchFamily="34" charset="0"/>
              </a:rPr>
              <a:t>Coinciden las respuestas.</a:t>
            </a:r>
            <a:r>
              <a:rPr lang="es-ES" sz="2000" dirty="0">
                <a:effectLst/>
                <a:latin typeface="Calibri" panose="020F0502020204030204" pitchFamily="34" charset="0"/>
                <a:ea typeface="SimSun" panose="02010600030101010101" pitchFamily="2" charset="-122"/>
                <a:cs typeface="Arial" panose="020B0604020202020204" pitchFamily="34" charset="0"/>
              </a:rPr>
              <a:t>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a:t>
            </a:r>
            <a:r>
              <a:rPr lang="es-ES" sz="2000" dirty="0">
                <a:effectLst/>
                <a:latin typeface="Calibri" panose="020F0502020204030204" pitchFamily="34" charset="0"/>
                <a:ea typeface="SimSun" panose="02010600030101010101" pitchFamily="2" charset="-122"/>
                <a:cs typeface="Arial" panose="020B0604020202020204" pitchFamily="34" charset="0"/>
              </a:rPr>
              <a:t> el 85 % a veces le cuesta memorizar las cosas o se le olvidan las cosas seguidas, el 15 % siempre.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71 % a veces le cuesta memorizar y olvidar cosas, seguido 17 % siempre y el 12 % nunca.</a:t>
            </a:r>
          </a:p>
          <a:p>
            <a:pPr algn="just"/>
            <a:r>
              <a:rPr lang="es-ES" sz="2000" dirty="0">
                <a:latin typeface="Calibri" panose="020F0502020204030204" pitchFamily="34" charset="0"/>
                <a:ea typeface="SimSun" panose="02010600030101010101" pitchFamily="2" charset="-122"/>
                <a:cs typeface="Arial" panose="020B0604020202020204" pitchFamily="34" charset="0"/>
              </a:rPr>
              <a:t>Memoria a corto  y largo plazo.</a:t>
            </a:r>
          </a:p>
          <a:p>
            <a:pPr algn="just"/>
            <a:r>
              <a:rPr lang="es-ES" sz="2000" dirty="0">
                <a:effectLst/>
                <a:latin typeface="Calibri" panose="020F0502020204030204" pitchFamily="34" charset="0"/>
                <a:ea typeface="SimSun" panose="02010600030101010101" pitchFamily="2" charset="-122"/>
                <a:cs typeface="Arial" panose="020B0604020202020204" pitchFamily="34" charset="0"/>
              </a:rPr>
              <a:t>Percepción y coordinación.</a:t>
            </a:r>
          </a:p>
          <a:p>
            <a:pPr algn="just"/>
            <a:r>
              <a:rPr lang="es-ES" sz="2000" dirty="0">
                <a:effectLst/>
                <a:latin typeface="Calibri" panose="020F0502020204030204" pitchFamily="34" charset="0"/>
                <a:ea typeface="SimSun" panose="02010600030101010101" pitchFamily="2" charset="-122"/>
                <a:cs typeface="Arial" panose="020B0604020202020204" pitchFamily="34" charset="0"/>
              </a:rPr>
              <a:t> </a:t>
            </a:r>
            <a:r>
              <a:rPr lang="es-ES" sz="2000" dirty="0" err="1">
                <a:effectLst/>
                <a:latin typeface="Calibri" panose="020F0502020204030204" pitchFamily="34" charset="0"/>
                <a:ea typeface="SimSun" panose="02010600030101010101" pitchFamily="2" charset="-122"/>
                <a:cs typeface="Arial" panose="020B0604020202020204" pitchFamily="34" charset="0"/>
              </a:rPr>
              <a:t>Masc</a:t>
            </a:r>
            <a:r>
              <a:rPr lang="es-ES" sz="2000" dirty="0">
                <a:effectLst/>
                <a:latin typeface="Calibri" panose="020F0502020204030204" pitchFamily="34" charset="0"/>
                <a:ea typeface="SimSun" panose="02010600030101010101" pitchFamily="2" charset="-122"/>
                <a:cs typeface="Arial" panose="020B0604020202020204" pitchFamily="34" charset="0"/>
              </a:rPr>
              <a:t> y </a:t>
            </a:r>
            <a:r>
              <a:rPr lang="es-ES" sz="2000" dirty="0" err="1">
                <a:effectLst/>
                <a:latin typeface="Calibri" panose="020F0502020204030204" pitchFamily="34" charset="0"/>
                <a:ea typeface="SimSun" panose="02010600030101010101" pitchFamily="2" charset="-122"/>
                <a:cs typeface="Arial" panose="020B0604020202020204" pitchFamily="34" charset="0"/>
              </a:rPr>
              <a:t>Fem</a:t>
            </a:r>
            <a:r>
              <a:rPr lang="es-ES" sz="2000" dirty="0">
                <a:effectLst/>
                <a:latin typeface="Calibri" panose="020F0502020204030204" pitchFamily="34" charset="0"/>
                <a:ea typeface="SimSun" panose="02010600030101010101" pitchFamily="2" charset="-122"/>
                <a:cs typeface="Arial" panose="020B0604020202020204" pitchFamily="34" charset="0"/>
              </a:rPr>
              <a:t> pensamiento</a:t>
            </a:r>
          </a:p>
          <a:p>
            <a:pPr algn="just"/>
            <a:r>
              <a:rPr lang="es-ES" sz="2000" dirty="0">
                <a:latin typeface="Calibri" panose="020F0502020204030204" pitchFamily="34" charset="0"/>
                <a:ea typeface="SimSun" panose="02010600030101010101" pitchFamily="2" charset="-122"/>
                <a:cs typeface="Arial" panose="020B0604020202020204" pitchFamily="34" charset="0"/>
              </a:rPr>
              <a:t>Analítico e intuitivo.</a:t>
            </a:r>
            <a:endParaRPr lang="es-ES" sz="2000" dirty="0">
              <a:effectLst/>
              <a:latin typeface="Calibri" panose="020F0502020204030204" pitchFamily="34" charset="0"/>
              <a:ea typeface="SimSun" panose="02010600030101010101" pitchFamily="2" charset="-122"/>
              <a:cs typeface="Arial" panose="020B0604020202020204" pitchFamily="34" charset="0"/>
            </a:endParaRPr>
          </a:p>
          <a:p>
            <a:pPr algn="just"/>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pPr algn="just"/>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p:txBody>
      </p:sp>
      <p:graphicFrame>
        <p:nvGraphicFramePr>
          <p:cNvPr id="6" name="Gráfico 5"/>
          <p:cNvGraphicFramePr/>
          <p:nvPr/>
        </p:nvGraphicFramePr>
        <p:xfrm>
          <a:off x="289653" y="36449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CuadroTexto 3">
            <a:extLst>
              <a:ext uri="{FF2B5EF4-FFF2-40B4-BE49-F238E27FC236}">
                <a16:creationId xmlns:a16="http://schemas.microsoft.com/office/drawing/2014/main" id="{30997F56-5B94-1B89-9DE3-78D1D78137DC}"/>
              </a:ext>
            </a:extLst>
          </p:cNvPr>
          <p:cNvSpPr txBox="1"/>
          <p:nvPr/>
        </p:nvSpPr>
        <p:spPr>
          <a:xfrm>
            <a:off x="4861653" y="6246254"/>
            <a:ext cx="3312999" cy="369332"/>
          </a:xfrm>
          <a:prstGeom prst="rect">
            <a:avLst/>
          </a:prstGeom>
          <a:noFill/>
        </p:spPr>
        <p:txBody>
          <a:bodyPr wrap="square" rtlCol="0">
            <a:spAutoFit/>
          </a:bodyPr>
          <a:lstStyle/>
          <a:p>
            <a:r>
              <a:rPr lang="es-SV" dirty="0"/>
              <a:t>Caballo-mesa-avión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B6ACC-BAC7-4A95-7CE2-63A40D9E05D4}"/>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AADDE7D4-1CF8-1CBD-0371-05E166F43F15}"/>
              </a:ext>
            </a:extLst>
          </p:cNvPr>
          <p:cNvSpPr>
            <a:spLocks noGrp="1"/>
          </p:cNvSpPr>
          <p:nvPr>
            <p:ph idx="1"/>
          </p:nvPr>
        </p:nvSpPr>
        <p:spPr/>
        <p:txBody>
          <a:bodyPr>
            <a:normAutofit fontScale="92500" lnSpcReduction="10000"/>
          </a:bodyPr>
          <a:lstStyle/>
          <a:p>
            <a:r>
              <a:rPr lang="es-SV" sz="1800" dirty="0">
                <a:effectLst/>
                <a:latin typeface="Times New Roman" panose="02020603050405020304" pitchFamily="18" charset="0"/>
                <a:ea typeface="SimSun" panose="02010600030101010101" pitchFamily="2" charset="-122"/>
              </a:rPr>
              <a:t>Olvidar significa no utilizar la concentración, asociación y atención de las actividades diarias.  Solamente el 0.1 % de la población se nace dotado. Los niños, adolescentes y adultos tienen memoria a corto y largo plazo. Los de la tercera edad más memoria a largo plazo, es decir recuerdan aspectos vividos de su infancia y adultez con lucidez, en cambio su memoria es a corto plazo, estos olvidan las cosas y situaciones inmediatas, sumado en muchas veces con las enfermedades crónicas como Alzheimer olvidan las cosas más comunes por su nombre, no recuerdan se llame peine, botón, llaves etc.</a:t>
            </a:r>
          </a:p>
          <a:p>
            <a:r>
              <a:rPr lang="es-SV" sz="18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Generalmente se dice el género tienen mejor memoria y para ellas es más fácil recordar una serie de detalles y datos, por el contrario, los hombres no registran. Sin embargo, en cuanto a memoria no se han encontrado diferencias tan marcadas. Según García Soriano dice “en las consultas de pareja, queda patente ellas tienen más memoria de situaciones y ellos dejan apartados estos detalles. Los hombres tenemos un sistema atencional unívoco, nos centramos en una cosa y luego pasamos a otra. Por el contrario, las mujeres tienen una memoria más circular, más emocional y engloban lo que sucedió y en qué contexto”. (Gómez, 2015)</a:t>
            </a:r>
            <a:endParaRPr lang="es-SV"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s-SV" dirty="0"/>
          </a:p>
        </p:txBody>
      </p:sp>
    </p:spTree>
    <p:extLst>
      <p:ext uri="{BB962C8B-B14F-4D97-AF65-F5344CB8AC3E}">
        <p14:creationId xmlns:p14="http://schemas.microsoft.com/office/powerpoint/2010/main" val="4012578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84C72-36F3-31AF-BE24-A3911DFC7206}"/>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830878DE-B621-381B-C463-2516560E44BE}"/>
              </a:ext>
            </a:extLst>
          </p:cNvPr>
          <p:cNvSpPr>
            <a:spLocks noGrp="1"/>
          </p:cNvSpPr>
          <p:nvPr>
            <p:ph idx="1"/>
          </p:nvPr>
        </p:nvSpPr>
        <p:spPr/>
        <p:txBody>
          <a:bodyPr>
            <a:normAutofit fontScale="92500"/>
          </a:bodyPr>
          <a:lstStyle/>
          <a:p>
            <a:r>
              <a:rPr lang="es-SV" sz="1800" dirty="0">
                <a:solidFill>
                  <a:srgbClr val="000000"/>
                </a:solidFill>
                <a:effectLst/>
                <a:latin typeface="Times New Roman" panose="02020603050405020304" pitchFamily="18" charset="0"/>
                <a:ea typeface="SimSun" panose="02010600030101010101" pitchFamily="2" charset="-122"/>
              </a:rPr>
              <a:t>Un estudio de la Universidad de Pensilvania se cita textual “... las conexiones cerebrales son diferentes entre hombres y mujeres. Las mujeres tienen más conexiones entre los dos hemisferios, mientras los hombres tienen más conectividad entre la parte frontal y la posterior. Las diferencias empiezan a desarrollarse a partir de los 13 años de edad. Las conexiones en el cerebro de los hombres y de las mujeres son diferentes y se complementan entre sí. El estudio, ha analizado los mapas de conectividad cerebral de 521 mujeres y 428 hombres de entre 9 y 22 años, señala las mujeres tienen un mayor número de conexiones entre los dos hemisferios del cerebro, mientras los hombres presentan más vínculos entre la parte frontal y la trasera. En el caso de las mujeres, según recoge la agencia AFP, estas conexiones implican al género femenino tienen una memoria superior, una mayor inteligencia social y mejores aptitudes para ejecutar varias tareas a la vez y para encontrar soluciones en grupo. Las conexiones cerebrales de los hombres se producen entre el centro de coordinación de acciones y el cerebelo, importante para la intuición, facilita aprender y ejecutar una sola tarea y proporciona generalmente un mayor sentido de la orientación”. </a:t>
            </a:r>
            <a:endParaRPr lang="es-SV" dirty="0"/>
          </a:p>
        </p:txBody>
      </p:sp>
    </p:spTree>
    <p:extLst>
      <p:ext uri="{BB962C8B-B14F-4D97-AF65-F5344CB8AC3E}">
        <p14:creationId xmlns:p14="http://schemas.microsoft.com/office/powerpoint/2010/main" val="1639041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cono&#10;&#10;Descripción generada automáticamente">
            <a:extLst>
              <a:ext uri="{FF2B5EF4-FFF2-40B4-BE49-F238E27FC236}">
                <a16:creationId xmlns:a16="http://schemas.microsoft.com/office/drawing/2014/main" id="{DAF191D1-70B9-29C1-2A28-BF748B3ADDCB}"/>
              </a:ext>
            </a:extLst>
          </p:cNvPr>
          <p:cNvPicPr>
            <a:picLocks noChangeAspect="1"/>
          </p:cNvPicPr>
          <p:nvPr/>
        </p:nvPicPr>
        <p:blipFill>
          <a:blip r:embed="rId2"/>
          <a:stretch>
            <a:fillRect/>
          </a:stretch>
        </p:blipFill>
        <p:spPr>
          <a:xfrm>
            <a:off x="10048875" y="3733166"/>
            <a:ext cx="2143125" cy="2143125"/>
          </a:xfrm>
          <a:prstGeom prst="rect">
            <a:avLst/>
          </a:prstGeom>
        </p:spPr>
      </p:pic>
      <p:sp>
        <p:nvSpPr>
          <p:cNvPr id="2" name="Título 1"/>
          <p:cNvSpPr>
            <a:spLocks noGrp="1"/>
          </p:cNvSpPr>
          <p:nvPr>
            <p:ph type="title"/>
          </p:nvPr>
        </p:nvSpPr>
        <p:spPr/>
        <p:txBody>
          <a:bodyPr/>
          <a:lstStyle/>
          <a:p>
            <a:r>
              <a:rPr lang="es-ES" b="1" dirty="0">
                <a:effectLst/>
                <a:latin typeface="Calibri" panose="020F0502020204030204" pitchFamily="34" charset="0"/>
                <a:ea typeface="SimSun" panose="02010600030101010101" pitchFamily="2" charset="-122"/>
                <a:cs typeface="Arial" panose="020B0604020202020204" pitchFamily="34" charset="0"/>
              </a:rPr>
              <a:t>24. Respuesta a si le gusta ver porno.</a:t>
            </a:r>
            <a:br>
              <a:rPr lang="es-ES" b="1" dirty="0">
                <a:effectLst/>
                <a:latin typeface="Calibri" panose="020F0502020204030204" pitchFamily="34" charset="0"/>
                <a:ea typeface="SimSun" panose="02010600030101010101" pitchFamily="2" charset="-122"/>
                <a:cs typeface="Arial" panose="020B0604020202020204" pitchFamily="34" charset="0"/>
              </a:rPr>
            </a:br>
            <a:r>
              <a:rPr lang="es-SV" sz="1800" dirty="0" err="1">
                <a:effectLst/>
                <a:latin typeface="Calibri" panose="020F0502020204030204" pitchFamily="34" charset="0"/>
                <a:ea typeface="SimSun" panose="02010600030101010101" pitchFamily="2" charset="-122"/>
                <a:cs typeface="Calibri" panose="020F0502020204030204" pitchFamily="34" charset="0"/>
              </a:rPr>
              <a:t>a.me</a:t>
            </a:r>
            <a:r>
              <a:rPr lang="es-SV" sz="1800" dirty="0">
                <a:effectLst/>
                <a:latin typeface="Calibri" panose="020F0502020204030204" pitchFamily="34" charset="0"/>
                <a:ea typeface="SimSun" panose="02010600030101010101" pitchFamily="2" charset="-122"/>
                <a:cs typeface="Calibri" panose="020F0502020204030204" pitchFamily="34" charset="0"/>
              </a:rPr>
              <a:t> gusta      b. no me gusta     c. a veces</a:t>
            </a:r>
            <a:endParaRPr lang="es-ES_tradnl" dirty="0"/>
          </a:p>
        </p:txBody>
      </p:sp>
      <p:sp>
        <p:nvSpPr>
          <p:cNvPr id="3" name="Marcador de contenido 2"/>
          <p:cNvSpPr>
            <a:spLocks noGrp="1"/>
          </p:cNvSpPr>
          <p:nvPr>
            <p:ph idx="1"/>
          </p:nvPr>
        </p:nvSpPr>
        <p:spPr>
          <a:xfrm>
            <a:off x="4870450" y="220980"/>
            <a:ext cx="6282055" cy="2903855"/>
          </a:xfrm>
        </p:spPr>
        <p:txBody>
          <a:bodyPr/>
          <a:lstStyle/>
          <a:p>
            <a:r>
              <a:rPr lang="es-ES" sz="2000" b="1" dirty="0">
                <a:effectLst/>
                <a:latin typeface="Calibri" panose="020F0502020204030204" pitchFamily="34" charset="0"/>
                <a:ea typeface="SimSun" panose="02010600030101010101" pitchFamily="2" charset="-122"/>
                <a:cs typeface="Arial" panose="020B0604020202020204" pitchFamily="34" charset="0"/>
              </a:rPr>
              <a:t>24. Respuesta a si le gusta ver porno.</a:t>
            </a:r>
            <a:r>
              <a:rPr lang="es-ES" sz="2000" dirty="0">
                <a:effectLst/>
                <a:latin typeface="Calibri" panose="020F0502020204030204" pitchFamily="34" charset="0"/>
                <a:ea typeface="SimSun" panose="02010600030101010101" pitchFamily="2" charset="-122"/>
                <a:cs typeface="Arial" panose="020B0604020202020204" pitchFamily="34" charset="0"/>
              </a:rPr>
              <a:t> </a:t>
            </a:r>
            <a:r>
              <a:rPr lang="es-ES" sz="2000" dirty="0">
                <a:solidFill>
                  <a:srgbClr val="FF0000"/>
                </a:solidFill>
                <a:effectLst/>
                <a:latin typeface="Calibri" panose="020F0502020204030204" pitchFamily="34" charset="0"/>
                <a:ea typeface="SimSun" panose="02010600030101010101" pitchFamily="2" charset="-122"/>
                <a:cs typeface="Arial" panose="020B0604020202020204" pitchFamily="34" charset="0"/>
              </a:rPr>
              <a:t>No coinciden las respuestas. </a:t>
            </a:r>
            <a:r>
              <a:rPr lang="es-ES" sz="2000" dirty="0">
                <a:effectLst/>
                <a:latin typeface="Calibri" panose="020F0502020204030204" pitchFamily="34" charset="0"/>
                <a:ea typeface="SimSun" panose="02010600030101010101" pitchFamily="2" charset="-122"/>
                <a:cs typeface="Arial" panose="020B0604020202020204" pitchFamily="34" charset="0"/>
              </a:rPr>
              <a:t>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femenino</a:t>
            </a:r>
            <a:r>
              <a:rPr lang="es-ES" sz="2000" dirty="0">
                <a:effectLst/>
                <a:latin typeface="Calibri" panose="020F0502020204030204" pitchFamily="34" charset="0"/>
                <a:ea typeface="SimSun" panose="02010600030101010101" pitchFamily="2" charset="-122"/>
                <a:cs typeface="Arial" panose="020B0604020202020204" pitchFamily="34" charset="0"/>
              </a:rPr>
              <a:t> el 71 % </a:t>
            </a:r>
            <a:r>
              <a:rPr lang="es-ES" sz="2000" u="sng" dirty="0">
                <a:effectLst/>
                <a:latin typeface="Calibri" panose="020F0502020204030204" pitchFamily="34" charset="0"/>
                <a:ea typeface="SimSun" panose="02010600030101010101" pitchFamily="2" charset="-122"/>
                <a:cs typeface="Arial" panose="020B0604020202020204" pitchFamily="34" charset="0"/>
              </a:rPr>
              <a:t>no le gusta ver pornografía, </a:t>
            </a:r>
            <a:r>
              <a:rPr lang="es-ES" sz="2000" dirty="0">
                <a:effectLst/>
                <a:latin typeface="Calibri" panose="020F0502020204030204" pitchFamily="34" charset="0"/>
                <a:ea typeface="SimSun" panose="02010600030101010101" pitchFamily="2" charset="-122"/>
                <a:cs typeface="Arial" panose="020B0604020202020204" pitchFamily="34" charset="0"/>
              </a:rPr>
              <a:t>el 21 % a veces y el 8 % si le gusta. El </a:t>
            </a:r>
            <a:r>
              <a:rPr lang="es-ES" sz="2000" b="1" dirty="0">
                <a:effectLst/>
                <a:latin typeface="Calibri" panose="020F0502020204030204" pitchFamily="34" charset="0"/>
                <a:ea typeface="SimSun" panose="02010600030101010101" pitchFamily="2" charset="-122"/>
                <a:cs typeface="Arial" panose="020B0604020202020204" pitchFamily="34" charset="0"/>
              </a:rPr>
              <a:t>género masculino</a:t>
            </a:r>
            <a:r>
              <a:rPr lang="es-ES" sz="2000" dirty="0">
                <a:effectLst/>
                <a:latin typeface="Calibri" panose="020F0502020204030204" pitchFamily="34" charset="0"/>
                <a:ea typeface="SimSun" panose="02010600030101010101" pitchFamily="2" charset="-122"/>
                <a:cs typeface="Arial" panose="020B0604020202020204" pitchFamily="34" charset="0"/>
              </a:rPr>
              <a:t> el 46 % le gusta a veces, el 30 % no le gusta, el 24 % si le gusta.</a:t>
            </a:r>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a:p>
            <a:endParaRPr lang="es-ES" sz="2000"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4"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21580" y="2402840"/>
            <a:ext cx="5575300" cy="4482465"/>
          </a:xfrm>
          <a:prstGeom prst="rect">
            <a:avLst/>
          </a:prstGeom>
          <a:noFill/>
          <a:ln>
            <a:noFill/>
          </a:ln>
        </p:spPr>
      </p:pic>
      <p:graphicFrame>
        <p:nvGraphicFramePr>
          <p:cNvPr id="5" name="Gráfico 4"/>
          <p:cNvGraphicFramePr/>
          <p:nvPr/>
        </p:nvGraphicFramePr>
        <p:xfrm>
          <a:off x="449496" y="3744395"/>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Conector recto de flecha 8">
            <a:extLst>
              <a:ext uri="{FF2B5EF4-FFF2-40B4-BE49-F238E27FC236}">
                <a16:creationId xmlns:a16="http://schemas.microsoft.com/office/drawing/2014/main" id="{CE1C5175-378A-95A1-CB2D-D8E2F2C19C71}"/>
              </a:ext>
            </a:extLst>
          </p:cNvPr>
          <p:cNvCxnSpPr/>
          <p:nvPr/>
        </p:nvCxnSpPr>
        <p:spPr>
          <a:xfrm flipV="1">
            <a:off x="10596880" y="3618963"/>
            <a:ext cx="0" cy="1918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0931F-E222-5682-0B87-65E6D20DC3F9}"/>
              </a:ext>
            </a:extLst>
          </p:cNvPr>
          <p:cNvSpPr>
            <a:spLocks noGrp="1"/>
          </p:cNvSpPr>
          <p:nvPr>
            <p:ph type="title"/>
          </p:nvPr>
        </p:nvSpPr>
        <p:spPr/>
        <p:txBody>
          <a:bodyPr/>
          <a:lstStyle/>
          <a:p>
            <a:r>
              <a:rPr lang="es-SV" sz="2800" b="1" dirty="0">
                <a:effectLst/>
                <a:latin typeface="Times New Roman" panose="02020603050405020304" pitchFamily="18" charset="0"/>
                <a:ea typeface="SimSun" panose="02010600030101010101" pitchFamily="2" charset="-122"/>
              </a:rPr>
              <a:t>25. Respuesta a resolución de problemas si las supera.</a:t>
            </a:r>
            <a:endParaRPr lang="es-SV" dirty="0"/>
          </a:p>
        </p:txBody>
      </p:sp>
      <p:sp>
        <p:nvSpPr>
          <p:cNvPr id="3" name="Marcador de contenido 2">
            <a:extLst>
              <a:ext uri="{FF2B5EF4-FFF2-40B4-BE49-F238E27FC236}">
                <a16:creationId xmlns:a16="http://schemas.microsoft.com/office/drawing/2014/main" id="{116E6905-E4FF-195D-E4D8-DF42D6A1CFE1}"/>
              </a:ext>
            </a:extLst>
          </p:cNvPr>
          <p:cNvSpPr>
            <a:spLocks noGrp="1"/>
          </p:cNvSpPr>
          <p:nvPr>
            <p:ph idx="1"/>
          </p:nvPr>
        </p:nvSpPr>
        <p:spPr/>
        <p:txBody>
          <a:bodyPr/>
          <a:lstStyle/>
          <a:p>
            <a:r>
              <a:rPr lang="es-SV" sz="1800" b="1" dirty="0">
                <a:effectLst/>
                <a:latin typeface="Times New Roman" panose="02020603050405020304" pitchFamily="18" charset="0"/>
                <a:ea typeface="SimSun" panose="02010600030101010101" pitchFamily="2" charset="-122"/>
              </a:rPr>
              <a:t>25. Respuesta a resolución de problemas si las supera. </a:t>
            </a:r>
            <a:r>
              <a:rPr lang="es-SV" sz="1800" dirty="0">
                <a:effectLst/>
                <a:latin typeface="Times New Roman" panose="02020603050405020304" pitchFamily="18" charset="0"/>
                <a:ea typeface="SimSun" panose="02010600030101010101" pitchFamily="2" charset="-122"/>
              </a:rPr>
              <a:t>Coinciden las respuestas. El </a:t>
            </a:r>
            <a:r>
              <a:rPr lang="es-SV" sz="1800" b="1" dirty="0">
                <a:effectLst/>
                <a:latin typeface="Times New Roman" panose="02020603050405020304" pitchFamily="18" charset="0"/>
                <a:ea typeface="SimSun" panose="02010600030101010101" pitchFamily="2" charset="-122"/>
              </a:rPr>
              <a:t>género masculino</a:t>
            </a:r>
            <a:r>
              <a:rPr lang="es-SV" sz="1800" dirty="0">
                <a:effectLst/>
                <a:latin typeface="Times New Roman" panose="02020603050405020304" pitchFamily="18" charset="0"/>
                <a:ea typeface="SimSun" panose="02010600030101010101" pitchFamily="2" charset="-122"/>
              </a:rPr>
              <a:t> el 51 % a veces supera los problemas, el 47 % siempre y el 2 % nunca. El </a:t>
            </a:r>
            <a:r>
              <a:rPr lang="es-SV" sz="1800" b="1" dirty="0">
                <a:effectLst/>
                <a:latin typeface="Times New Roman" panose="02020603050405020304" pitchFamily="18" charset="0"/>
                <a:ea typeface="SimSun" panose="02010600030101010101" pitchFamily="2" charset="-122"/>
              </a:rPr>
              <a:t>género femenino</a:t>
            </a:r>
            <a:r>
              <a:rPr lang="es-SV" sz="1800" dirty="0">
                <a:effectLst/>
                <a:latin typeface="Times New Roman" panose="02020603050405020304" pitchFamily="18" charset="0"/>
                <a:ea typeface="SimSun" panose="02010600030101010101" pitchFamily="2" charset="-122"/>
              </a:rPr>
              <a:t> el 52 % a veces supera los problemas y el 45 % siempre y el 3 </a:t>
            </a:r>
            <a:r>
              <a:rPr lang="es-SV" sz="1800">
                <a:effectLst/>
                <a:latin typeface="Times New Roman" panose="02020603050405020304" pitchFamily="18" charset="0"/>
                <a:ea typeface="SimSun" panose="02010600030101010101" pitchFamily="2" charset="-122"/>
              </a:rPr>
              <a:t>% nunca.</a:t>
            </a:r>
            <a:endParaRPr lang="es-SV" dirty="0"/>
          </a:p>
        </p:txBody>
      </p:sp>
    </p:spTree>
    <p:extLst>
      <p:ext uri="{BB962C8B-B14F-4D97-AF65-F5344CB8AC3E}">
        <p14:creationId xmlns:p14="http://schemas.microsoft.com/office/powerpoint/2010/main" val="3106330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373F9-3D3F-BBC1-0B9F-16D06BFFAD74}"/>
              </a:ext>
            </a:extLst>
          </p:cNvPr>
          <p:cNvSpPr>
            <a:spLocks noGrp="1"/>
          </p:cNvSpPr>
          <p:nvPr>
            <p:ph type="title"/>
          </p:nvPr>
        </p:nvSpPr>
        <p:spPr/>
        <p:txBody>
          <a:bodyPr/>
          <a:lstStyle/>
          <a:p>
            <a:endParaRPr lang="es-SV"/>
          </a:p>
        </p:txBody>
      </p:sp>
      <p:sp>
        <p:nvSpPr>
          <p:cNvPr id="3" name="Marcador de contenido 2">
            <a:extLst>
              <a:ext uri="{FF2B5EF4-FFF2-40B4-BE49-F238E27FC236}">
                <a16:creationId xmlns:a16="http://schemas.microsoft.com/office/drawing/2014/main" id="{997A9205-5EA4-33BD-7CFC-994B0CE8155E}"/>
              </a:ext>
            </a:extLst>
          </p:cNvPr>
          <p:cNvSpPr>
            <a:spLocks noGrp="1"/>
          </p:cNvSpPr>
          <p:nvPr>
            <p:ph idx="1"/>
          </p:nvPr>
        </p:nvSpPr>
        <p:spPr/>
        <p:txBody>
          <a:bodyPr/>
          <a:lstStyle/>
          <a:p>
            <a:r>
              <a:rPr lang="es-SV" sz="1800" dirty="0">
                <a:effectLst/>
                <a:latin typeface="Times New Roman" panose="02020603050405020304" pitchFamily="18" charset="0"/>
                <a:ea typeface="SimSun" panose="02010600030101010101" pitchFamily="2" charset="-122"/>
              </a:rPr>
              <a:t>Según la literatura el masculino es más tendiente a ver pornografía y coleccionar porno. Esto tiene una explicación anatómica es en el hipotálamo específicamente en la </a:t>
            </a:r>
            <a:r>
              <a:rPr lang="es-SV" sz="1800" dirty="0" err="1">
                <a:effectLst/>
                <a:latin typeface="Times New Roman" panose="02020603050405020304" pitchFamily="18" charset="0"/>
                <a:ea typeface="SimSun" panose="02010600030101010101" pitchFamily="2" charset="-122"/>
              </a:rPr>
              <a:t>neocorteza</a:t>
            </a:r>
            <a:r>
              <a:rPr lang="es-SV" sz="1800" dirty="0">
                <a:effectLst/>
                <a:latin typeface="Times New Roman" panose="02020603050405020304" pitchFamily="18" charset="0"/>
                <a:ea typeface="SimSun" panose="02010600030101010101" pitchFamily="2" charset="-122"/>
              </a:rPr>
              <a:t> visual está más desarrollado en el hombre. A diferencia en los países desarrollados la tendencia es a la inversa porque son más libres. Al género femenino en su mayoría no les gusta se les compare como objetos sexuales. En </a:t>
            </a:r>
            <a:r>
              <a:rPr lang="es-ES" sz="1800" dirty="0">
                <a:effectLst/>
                <a:latin typeface="Times New Roman" panose="02020603050405020304" pitchFamily="18" charset="0"/>
                <a:ea typeface="SimSun" panose="02010600030101010101" pitchFamily="2" charset="-122"/>
              </a:rPr>
              <a:t>la figura</a:t>
            </a:r>
            <a:r>
              <a:rPr lang="es-SV" sz="1800" dirty="0">
                <a:effectLst/>
                <a:latin typeface="Times New Roman" panose="02020603050405020304" pitchFamily="18" charset="0"/>
                <a:ea typeface="SimSun" panose="02010600030101010101" pitchFamily="2" charset="-122"/>
              </a:rPr>
              <a:t> 22 l</a:t>
            </a:r>
            <a:r>
              <a:rPr lang="es-SV" sz="1800" dirty="0">
                <a:solidFill>
                  <a:srgbClr val="1F1F1F"/>
                </a:solidFill>
                <a:effectLst/>
                <a:latin typeface="Times New Roman" panose="02020603050405020304" pitchFamily="18" charset="0"/>
                <a:ea typeface="SimSun" panose="02010600030101010101" pitchFamily="2" charset="-122"/>
              </a:rPr>
              <a:t>a pornografía siempre ha estado ligada a los hombres, sin embargo, el popular portal de contenido solo para adultos, (</a:t>
            </a:r>
            <a:r>
              <a:rPr lang="es-SV" sz="1800" dirty="0" err="1">
                <a:effectLst/>
                <a:latin typeface="Times New Roman" panose="02020603050405020304" pitchFamily="18" charset="0"/>
                <a:ea typeface="SimSun" panose="02010600030101010101" pitchFamily="2" charset="-122"/>
              </a:rPr>
              <a:t>Pornhub</a:t>
            </a:r>
            <a:r>
              <a:rPr lang="es-SV" sz="1800" dirty="0">
                <a:effectLst/>
                <a:latin typeface="Times New Roman" panose="02020603050405020304" pitchFamily="18" charset="0"/>
                <a:ea typeface="SimSun" panose="02010600030101010101" pitchFamily="2" charset="-122"/>
              </a:rPr>
              <a:t>, 2017), se cita textual “... se ha confirmado un mito que más de uno sospechaba, pero nadie podía afirmar: las mujeres son más propensas a mirar porno en sus smartphones que los hombres. Según la web para adultos, las mujeres representan el 26% de las visitas totales, pero lo interesante es la estadística en móviles, que representan el 71% de las entradas. Ellas optan cada vez más por dispositivos portátiles, un 79% de féminas eligen su celular para ver porno comparado con un 69% de hombres. </a:t>
            </a:r>
            <a:endParaRPr lang="es-SV" dirty="0"/>
          </a:p>
        </p:txBody>
      </p:sp>
    </p:spTree>
    <p:extLst>
      <p:ext uri="{BB962C8B-B14F-4D97-AF65-F5344CB8AC3E}">
        <p14:creationId xmlns:p14="http://schemas.microsoft.com/office/powerpoint/2010/main" val="3530238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Conclusiones</a:t>
            </a:r>
          </a:p>
        </p:txBody>
      </p:sp>
      <p:sp>
        <p:nvSpPr>
          <p:cNvPr id="3" name="Marcador de contenido 2"/>
          <p:cNvSpPr>
            <a:spLocks noGrp="1"/>
          </p:cNvSpPr>
          <p:nvPr>
            <p:ph idx="1"/>
          </p:nvPr>
        </p:nvSpPr>
        <p:spPr/>
        <p:txBody>
          <a:bodyPr>
            <a:normAutofit/>
          </a:bodyPr>
          <a:lstStyle/>
          <a:p>
            <a:pPr algn="just"/>
            <a:r>
              <a:rPr lang="es-ES" b="1" dirty="0">
                <a:effectLst/>
                <a:latin typeface="Calibri" panose="020F0502020204030204" pitchFamily="34" charset="0"/>
                <a:ea typeface="SimSun" panose="02010600030101010101" pitchFamily="2" charset="-122"/>
                <a:cs typeface="Arial" panose="020B0604020202020204" pitchFamily="34" charset="0"/>
              </a:rPr>
              <a:t>El cerebro humano no tiene género en áreas cognitivas y lingüísticas,</a:t>
            </a:r>
            <a:r>
              <a:rPr lang="es-ES" dirty="0">
                <a:effectLst/>
                <a:latin typeface="Calibri" panose="020F0502020204030204" pitchFamily="34" charset="0"/>
                <a:ea typeface="SimSun" panose="02010600030101010101" pitchFamily="2" charset="-122"/>
                <a:cs typeface="Arial" panose="020B0604020202020204" pitchFamily="34" charset="0"/>
              </a:rPr>
              <a:t> hay muchos rasgos comunes y similitudes de respuesta en el cuestionario que coincidieron </a:t>
            </a:r>
            <a:r>
              <a:rPr lang="es-ES" u="sng" dirty="0">
                <a:effectLst/>
                <a:latin typeface="Calibri" panose="020F0502020204030204" pitchFamily="34" charset="0"/>
                <a:ea typeface="SimSun" panose="02010600030101010101" pitchFamily="2" charset="-122"/>
                <a:cs typeface="Arial" panose="020B0604020202020204" pitchFamily="34" charset="0"/>
              </a:rPr>
              <a:t>fueron 22 en un 90% </a:t>
            </a:r>
            <a:r>
              <a:rPr lang="es-ES" dirty="0">
                <a:effectLst/>
                <a:latin typeface="Calibri" panose="020F0502020204030204" pitchFamily="34" charset="0"/>
                <a:ea typeface="SimSun" panose="02010600030101010101" pitchFamily="2" charset="-122"/>
                <a:cs typeface="Arial" panose="020B0604020202020204" pitchFamily="34" charset="0"/>
              </a:rPr>
              <a:t>a diversos estímulos y desarrollo de sus actividades diarias. Las conductas y comportamientos se dan de acuerdo a la presentación de la realidad. </a:t>
            </a:r>
            <a:r>
              <a:rPr lang="es-ES" b="1" dirty="0">
                <a:effectLst/>
                <a:latin typeface="Calibri" panose="020F0502020204030204" pitchFamily="34" charset="0"/>
                <a:ea typeface="SimSun" panose="02010600030101010101" pitchFamily="2" charset="-122"/>
                <a:cs typeface="Arial" panose="020B0604020202020204" pitchFamily="34" charset="0"/>
              </a:rPr>
              <a:t>Entre las respuestas no coincidieron fueron 3 como: lógica, autoestima y ver pornografía</a:t>
            </a:r>
            <a:r>
              <a:rPr lang="es-ES" dirty="0">
                <a:effectLst/>
                <a:latin typeface="Calibri" panose="020F0502020204030204" pitchFamily="34" charset="0"/>
                <a:ea typeface="SimSun" panose="02010600030101010101" pitchFamily="2" charset="-122"/>
                <a:cs typeface="Arial" panose="020B0604020202020204" pitchFamily="34" charset="0"/>
              </a:rPr>
              <a:t>. </a:t>
            </a:r>
            <a:r>
              <a:rPr lang="es-ES" b="1" dirty="0">
                <a:effectLst/>
                <a:latin typeface="Calibri" panose="020F0502020204030204" pitchFamily="34" charset="0"/>
                <a:ea typeface="SimSun" panose="02010600030101010101" pitchFamily="2" charset="-122"/>
                <a:cs typeface="Arial" panose="020B0604020202020204" pitchFamily="34" charset="0"/>
              </a:rPr>
              <a:t>El hemisferio predominante en ambos es el izquierdo. </a:t>
            </a:r>
            <a:r>
              <a:rPr lang="es-ES" u="sng" dirty="0">
                <a:effectLst/>
                <a:latin typeface="Calibri" panose="020F0502020204030204" pitchFamily="34" charset="0"/>
                <a:ea typeface="SimSun" panose="02010600030101010101" pitchFamily="2" charset="-122"/>
                <a:cs typeface="Arial" panose="020B0604020202020204" pitchFamily="34" charset="0"/>
              </a:rPr>
              <a:t>Solo hay diferencias anatómicas cerebrales como peso, conexiones, núcleo del hipotálamo y volumen, pero no son significativas y características genitales marcadas son significativas en sus características fenotípicas y genotípicas</a:t>
            </a:r>
            <a:r>
              <a:rPr lang="es-ES" dirty="0">
                <a:effectLst/>
                <a:latin typeface="Calibri" panose="020F0502020204030204" pitchFamily="34" charset="0"/>
                <a:ea typeface="SimSun" panose="02010600030101010101" pitchFamily="2" charset="-122"/>
                <a:cs typeface="Arial" panose="020B0604020202020204" pitchFamily="34" charset="0"/>
              </a:rPr>
              <a:t>. Lo correcto en el llenado de cuestionarios o documentos de cualquier índole origen sea por sexo.</a:t>
            </a:r>
            <a:endParaRPr lang="es-ES"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s-ES" b="1" dirty="0">
                <a:effectLst/>
                <a:latin typeface="Calibri" panose="020F0502020204030204" pitchFamily="34" charset="0"/>
                <a:ea typeface="SimSun" panose="02010600030101010101" pitchFamily="2" charset="-122"/>
                <a:cs typeface="Arial" panose="020B0604020202020204" pitchFamily="34" charset="0"/>
              </a:rPr>
              <a:t>Agradecimiento. </a:t>
            </a:r>
            <a:r>
              <a:rPr lang="es-ES" u="sng" dirty="0">
                <a:effectLst/>
                <a:latin typeface="Calibri" panose="020F0502020204030204" pitchFamily="34" charset="0"/>
                <a:ea typeface="SimSun" panose="02010600030101010101" pitchFamily="2" charset="-122"/>
                <a:cs typeface="Arial" panose="020B0604020202020204" pitchFamily="34" charset="0"/>
              </a:rPr>
              <a:t>Agradecimiento a JUNTA DIRECTIVA </a:t>
            </a:r>
            <a:r>
              <a:rPr lang="es-ES" dirty="0">
                <a:effectLst/>
                <a:latin typeface="Calibri" panose="020F0502020204030204" pitchFamily="34" charset="0"/>
                <a:ea typeface="SimSun" panose="02010600030101010101" pitchFamily="2" charset="-122"/>
                <a:cs typeface="Arial" panose="020B0604020202020204" pitchFamily="34" charset="0"/>
              </a:rPr>
              <a:t>A Quo por la autorización y apoyo moral en la ejecución de la investigación. </a:t>
            </a:r>
            <a:endParaRPr lang="es-ES" dirty="0">
              <a:effectLst/>
              <a:latin typeface="Calibri" panose="020F0502020204030204" pitchFamily="34" charset="0"/>
              <a:ea typeface="SimSun" panose="02010600030101010101" pitchFamily="2" charset="-122"/>
              <a:cs typeface="Times New Roman" panose="02020603050405020304" pitchFamily="18" charset="0"/>
            </a:endParaRPr>
          </a:p>
          <a:p>
            <a:endParaRPr lang="es-ES_tradnl" dirty="0"/>
          </a:p>
        </p:txBody>
      </p:sp>
      <p:pic>
        <p:nvPicPr>
          <p:cNvPr id="5" name="Imagen 4"/>
          <p:cNvPicPr>
            <a:picLocks noChangeAspect="1"/>
          </p:cNvPicPr>
          <p:nvPr/>
        </p:nvPicPr>
        <p:blipFill>
          <a:blip r:embed="rId2"/>
          <a:stretch>
            <a:fillRect/>
          </a:stretch>
        </p:blipFill>
        <p:spPr>
          <a:xfrm rot="19498474">
            <a:off x="1346901" y="4009081"/>
            <a:ext cx="2648088" cy="198606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79561" y="547844"/>
            <a:ext cx="6091707" cy="5750765"/>
          </a:xfrm>
          <a:prstGeom prst="rect">
            <a:avLst/>
          </a:prstGeom>
        </p:spPr>
        <p:txBody>
          <a:bodyPr vert="horz" wrap="square" lIns="0" tIns="8659" rIns="0" bIns="0" rtlCol="0">
            <a:spAutoFit/>
          </a:bodyPr>
          <a:lstStyle/>
          <a:p>
            <a:pPr marL="1152494" marR="1147299" algn="ctr">
              <a:lnSpc>
                <a:spcPct val="144500"/>
              </a:lnSpc>
              <a:spcBef>
                <a:spcPts val="68"/>
              </a:spcBef>
            </a:pPr>
            <a:r>
              <a:rPr sz="1050" b="1" spc="-3" dirty="0">
                <a:latin typeface="Times New Roman"/>
                <a:cs typeface="Times New Roman"/>
              </a:rPr>
              <a:t>UNIVERSIDAD DE </a:t>
            </a:r>
            <a:r>
              <a:rPr sz="1050" b="1" dirty="0">
                <a:latin typeface="Times New Roman"/>
                <a:cs typeface="Times New Roman"/>
              </a:rPr>
              <a:t>EL</a:t>
            </a:r>
            <a:r>
              <a:rPr sz="1050" b="1" spc="-24" dirty="0">
                <a:latin typeface="Times New Roman"/>
                <a:cs typeface="Times New Roman"/>
              </a:rPr>
              <a:t> </a:t>
            </a:r>
            <a:r>
              <a:rPr sz="1050" b="1" spc="-3" dirty="0">
                <a:latin typeface="Times New Roman"/>
                <a:cs typeface="Times New Roman"/>
              </a:rPr>
              <a:t>SALVADOR  ENCUESTA</a:t>
            </a:r>
            <a:r>
              <a:rPr sz="1050" b="1" spc="-10" dirty="0">
                <a:latin typeface="Times New Roman"/>
                <a:cs typeface="Times New Roman"/>
              </a:rPr>
              <a:t> </a:t>
            </a:r>
            <a:r>
              <a:rPr sz="1050" b="1" spc="-3" dirty="0">
                <a:latin typeface="Times New Roman"/>
                <a:cs typeface="Times New Roman"/>
              </a:rPr>
              <a:t>VOLUNTARIA</a:t>
            </a:r>
            <a:endParaRPr sz="1050" dirty="0">
              <a:latin typeface="Times New Roman"/>
              <a:cs typeface="Times New Roman"/>
            </a:endParaRPr>
          </a:p>
          <a:p>
            <a:pPr marL="37665" marR="9525" algn="ctr">
              <a:lnSpc>
                <a:spcPct val="143600"/>
              </a:lnSpc>
            </a:pPr>
            <a:r>
              <a:rPr sz="1050" b="1" dirty="0">
                <a:latin typeface="Times New Roman"/>
                <a:cs typeface="Times New Roman"/>
              </a:rPr>
              <a:t>EL </a:t>
            </a:r>
            <a:r>
              <a:rPr sz="1050" b="1" spc="-3" dirty="0">
                <a:latin typeface="Times New Roman"/>
                <a:cs typeface="Times New Roman"/>
              </a:rPr>
              <a:t>CEREBRO HUMANO BAJO </a:t>
            </a:r>
            <a:r>
              <a:rPr sz="1050" b="1" dirty="0">
                <a:latin typeface="Times New Roman"/>
                <a:cs typeface="Times New Roman"/>
              </a:rPr>
              <a:t>EL </a:t>
            </a:r>
            <a:r>
              <a:rPr sz="1050" b="1" spc="-3" dirty="0">
                <a:latin typeface="Times New Roman"/>
                <a:cs typeface="Times New Roman"/>
              </a:rPr>
              <a:t>PUNTO DE </a:t>
            </a:r>
            <a:r>
              <a:rPr sz="1050" b="1" dirty="0">
                <a:latin typeface="Times New Roman"/>
                <a:cs typeface="Times New Roman"/>
              </a:rPr>
              <a:t>VISTA </a:t>
            </a:r>
            <a:r>
              <a:rPr sz="1050" b="1" spc="-3" dirty="0">
                <a:latin typeface="Times New Roman"/>
                <a:cs typeface="Times New Roman"/>
              </a:rPr>
              <a:t>DE GÉNERO </a:t>
            </a:r>
            <a:r>
              <a:rPr sz="1050" b="1" dirty="0">
                <a:latin typeface="Times New Roman"/>
                <a:cs typeface="Times New Roman"/>
              </a:rPr>
              <a:t>EN </a:t>
            </a:r>
            <a:r>
              <a:rPr sz="1050" b="1" spc="-3" dirty="0">
                <a:latin typeface="Times New Roman"/>
                <a:cs typeface="Times New Roman"/>
              </a:rPr>
              <a:t>ESTUDIANTES  UNIVERSITARIOS. UN</a:t>
            </a:r>
            <a:r>
              <a:rPr sz="1050" b="1" spc="-10" dirty="0">
                <a:latin typeface="Times New Roman"/>
                <a:cs typeface="Times New Roman"/>
              </a:rPr>
              <a:t> </a:t>
            </a:r>
            <a:r>
              <a:rPr sz="1050" b="1" spc="-3" dirty="0">
                <a:latin typeface="Times New Roman"/>
                <a:cs typeface="Times New Roman"/>
              </a:rPr>
              <a:t>META-ANALISIS.</a:t>
            </a:r>
            <a:endParaRPr sz="1050" dirty="0">
              <a:latin typeface="Times New Roman"/>
              <a:cs typeface="Times New Roman"/>
            </a:endParaRPr>
          </a:p>
          <a:p>
            <a:pPr marL="8659" marR="5195">
              <a:lnSpc>
                <a:spcPct val="143600"/>
              </a:lnSpc>
            </a:pPr>
            <a:r>
              <a:rPr sz="1050" b="1" spc="-3" dirty="0">
                <a:latin typeface="Times New Roman"/>
                <a:cs typeface="Times New Roman"/>
              </a:rPr>
              <a:t>Objetivo General</a:t>
            </a:r>
            <a:r>
              <a:rPr sz="1050" spc="-3" dirty="0">
                <a:latin typeface="Times New Roman"/>
                <a:cs typeface="Times New Roman"/>
              </a:rPr>
              <a:t>: Determinar las diferencias entre </a:t>
            </a:r>
            <a:r>
              <a:rPr sz="1050" dirty="0">
                <a:latin typeface="Times New Roman"/>
                <a:cs typeface="Times New Roman"/>
              </a:rPr>
              <a:t>género </a:t>
            </a:r>
            <a:r>
              <a:rPr sz="1050" spc="-3" dirty="0">
                <a:latin typeface="Times New Roman"/>
                <a:cs typeface="Times New Roman"/>
              </a:rPr>
              <a:t>masculino </a:t>
            </a:r>
            <a:r>
              <a:rPr sz="1050" dirty="0">
                <a:latin typeface="Times New Roman"/>
                <a:cs typeface="Times New Roman"/>
              </a:rPr>
              <a:t>y </a:t>
            </a:r>
            <a:r>
              <a:rPr sz="1050" spc="-3" dirty="0">
                <a:latin typeface="Times New Roman"/>
                <a:cs typeface="Times New Roman"/>
              </a:rPr>
              <a:t>femenino </a:t>
            </a:r>
            <a:r>
              <a:rPr sz="1050" dirty="0">
                <a:latin typeface="Times New Roman"/>
                <a:cs typeface="Times New Roman"/>
              </a:rPr>
              <a:t>por </a:t>
            </a:r>
            <a:r>
              <a:rPr sz="1050" spc="-3" dirty="0">
                <a:latin typeface="Times New Roman"/>
                <a:cs typeface="Times New Roman"/>
              </a:rPr>
              <a:t>medio </a:t>
            </a:r>
            <a:r>
              <a:rPr sz="1050" spc="-7" dirty="0">
                <a:latin typeface="Times New Roman"/>
                <a:cs typeface="Times New Roman"/>
              </a:rPr>
              <a:t>del  </a:t>
            </a:r>
            <a:r>
              <a:rPr sz="1050" spc="-3" dirty="0">
                <a:latin typeface="Times New Roman"/>
                <a:cs typeface="Times New Roman"/>
              </a:rPr>
              <a:t>estudio del cerebro humano.</a:t>
            </a:r>
            <a:endParaRPr sz="1050" dirty="0">
              <a:latin typeface="Times New Roman"/>
              <a:cs typeface="Times New Roman"/>
            </a:endParaRPr>
          </a:p>
          <a:p>
            <a:pPr marL="8659" marR="3464" algn="just">
              <a:lnSpc>
                <a:spcPct val="143600"/>
              </a:lnSpc>
            </a:pPr>
            <a:r>
              <a:rPr sz="1050" spc="-3" dirty="0">
                <a:latin typeface="Times New Roman"/>
                <a:cs typeface="Times New Roman"/>
              </a:rPr>
              <a:t>NOTA: </a:t>
            </a:r>
            <a:r>
              <a:rPr sz="1050" b="1" dirty="0">
                <a:latin typeface="Times New Roman"/>
                <a:cs typeface="Times New Roman"/>
              </a:rPr>
              <a:t>POR </a:t>
            </a:r>
            <a:r>
              <a:rPr sz="1050" b="1" spc="-3" dirty="0">
                <a:latin typeface="Times New Roman"/>
                <a:cs typeface="Times New Roman"/>
              </a:rPr>
              <a:t>FAVOR LEER RAPIDO </a:t>
            </a:r>
            <a:r>
              <a:rPr sz="1050" b="1" dirty="0">
                <a:latin typeface="Times New Roman"/>
                <a:cs typeface="Times New Roman"/>
              </a:rPr>
              <a:t>Y </a:t>
            </a:r>
            <a:r>
              <a:rPr sz="1050" b="1" spc="-3" dirty="0">
                <a:latin typeface="Times New Roman"/>
                <a:cs typeface="Times New Roman"/>
              </a:rPr>
              <a:t>CONTESTAR HONESTAMENTE </a:t>
            </a:r>
            <a:r>
              <a:rPr sz="1050" b="1" dirty="0">
                <a:latin typeface="Times New Roman"/>
                <a:cs typeface="Times New Roman"/>
              </a:rPr>
              <a:t>A LA </a:t>
            </a:r>
            <a:r>
              <a:rPr sz="1050" b="1" spc="-3" dirty="0">
                <a:latin typeface="Times New Roman"/>
                <a:cs typeface="Times New Roman"/>
              </a:rPr>
              <a:t>PRIMERA  IMPRESION. </a:t>
            </a:r>
            <a:r>
              <a:rPr sz="1050" b="1" dirty="0">
                <a:latin typeface="Times New Roman"/>
                <a:cs typeface="Times New Roman"/>
              </a:rPr>
              <a:t>LA </a:t>
            </a:r>
            <a:r>
              <a:rPr sz="1050" b="1" spc="-3" dirty="0">
                <a:latin typeface="Times New Roman"/>
                <a:cs typeface="Times New Roman"/>
              </a:rPr>
              <a:t>ESCUESTA ES ANONIMA </a:t>
            </a:r>
            <a:r>
              <a:rPr sz="1050" b="1" dirty="0">
                <a:latin typeface="Times New Roman"/>
                <a:cs typeface="Times New Roman"/>
              </a:rPr>
              <a:t>Y </a:t>
            </a:r>
            <a:r>
              <a:rPr sz="1050" b="1" spc="-3" dirty="0">
                <a:latin typeface="Times New Roman"/>
                <a:cs typeface="Times New Roman"/>
              </a:rPr>
              <a:t>VOLUNTARIA. </a:t>
            </a:r>
            <a:r>
              <a:rPr sz="1050" b="1" dirty="0">
                <a:latin typeface="Times New Roman"/>
                <a:cs typeface="Times New Roman"/>
              </a:rPr>
              <a:t>SIN </a:t>
            </a:r>
            <a:r>
              <a:rPr sz="1050" b="1" spc="-3" dirty="0">
                <a:latin typeface="Times New Roman"/>
                <a:cs typeface="Times New Roman"/>
              </a:rPr>
              <a:t>RESPONSABILIDAD  </a:t>
            </a:r>
            <a:r>
              <a:rPr sz="1050" b="1" dirty="0">
                <a:latin typeface="Times New Roman"/>
                <a:cs typeface="Times New Roman"/>
              </a:rPr>
              <a:t>EN LOS</a:t>
            </a:r>
            <a:r>
              <a:rPr sz="1050" b="1" spc="-7" dirty="0">
                <a:latin typeface="Times New Roman"/>
                <a:cs typeface="Times New Roman"/>
              </a:rPr>
              <a:t> </a:t>
            </a:r>
            <a:r>
              <a:rPr sz="1050" b="1" spc="-3" dirty="0">
                <a:latin typeface="Times New Roman"/>
                <a:cs typeface="Times New Roman"/>
              </a:rPr>
              <a:t>INVESTIGADORES.</a:t>
            </a:r>
            <a:endParaRPr sz="1050" dirty="0">
              <a:latin typeface="Times New Roman"/>
              <a:cs typeface="Times New Roman"/>
            </a:endParaRPr>
          </a:p>
          <a:p>
            <a:pPr marL="103906" indent="-95680">
              <a:spcBef>
                <a:spcPts val="392"/>
              </a:spcBef>
              <a:buAutoNum type="arabicPeriod"/>
              <a:tabLst>
                <a:tab pos="104339" algn="l"/>
              </a:tabLst>
            </a:pPr>
            <a:r>
              <a:rPr sz="1050" dirty="0">
                <a:latin typeface="Times New Roman"/>
                <a:cs typeface="Times New Roman"/>
              </a:rPr>
              <a:t>Si a </a:t>
            </a:r>
            <a:r>
              <a:rPr sz="1050" spc="-3" dirty="0">
                <a:latin typeface="Times New Roman"/>
                <a:cs typeface="Times New Roman"/>
              </a:rPr>
              <a:t>Ud </a:t>
            </a:r>
            <a:r>
              <a:rPr sz="1050" dirty="0">
                <a:latin typeface="Times New Roman"/>
                <a:cs typeface="Times New Roman"/>
              </a:rPr>
              <a:t>lo </a:t>
            </a:r>
            <a:r>
              <a:rPr sz="1050" spc="-3" dirty="0">
                <a:latin typeface="Times New Roman"/>
                <a:cs typeface="Times New Roman"/>
              </a:rPr>
              <a:t>agreden físicamente </a:t>
            </a:r>
            <a:r>
              <a:rPr sz="1050" dirty="0">
                <a:latin typeface="Times New Roman"/>
                <a:cs typeface="Times New Roman"/>
              </a:rPr>
              <a:t>o </a:t>
            </a:r>
            <a:r>
              <a:rPr sz="1050" spc="-3" dirty="0">
                <a:latin typeface="Times New Roman"/>
                <a:cs typeface="Times New Roman"/>
              </a:rPr>
              <a:t>psicológicamente, </a:t>
            </a:r>
            <a:r>
              <a:rPr sz="1050" dirty="0">
                <a:latin typeface="Times New Roman"/>
                <a:cs typeface="Times New Roman"/>
              </a:rPr>
              <a:t>como</a:t>
            </a:r>
            <a:r>
              <a:rPr sz="1050" spc="-10" dirty="0">
                <a:latin typeface="Times New Roman"/>
                <a:cs typeface="Times New Roman"/>
              </a:rPr>
              <a:t> </a:t>
            </a:r>
            <a:r>
              <a:rPr sz="1050" spc="-3" dirty="0">
                <a:latin typeface="Times New Roman"/>
                <a:cs typeface="Times New Roman"/>
              </a:rPr>
              <a:t>responde:</a:t>
            </a:r>
            <a:endParaRPr sz="1050" dirty="0">
              <a:latin typeface="Times New Roman"/>
              <a:cs typeface="Times New Roman"/>
            </a:endParaRPr>
          </a:p>
          <a:p>
            <a:pPr>
              <a:spcBef>
                <a:spcPts val="27"/>
              </a:spcBef>
              <a:buFont typeface="Times New Roman"/>
              <a:buAutoNum type="arabicPeriod"/>
            </a:pPr>
            <a:endParaRPr dirty="0">
              <a:latin typeface="Times New Roman"/>
              <a:cs typeface="Times New Roman"/>
            </a:endParaRPr>
          </a:p>
          <a:p>
            <a:pPr marL="8659">
              <a:tabLst>
                <a:tab pos="665000" algn="l"/>
              </a:tabLst>
            </a:pPr>
            <a:r>
              <a:rPr sz="1050" spc="-3" dirty="0">
                <a:latin typeface="Times New Roman"/>
                <a:cs typeface="Times New Roman"/>
              </a:rPr>
              <a:t>Violentamente	</a:t>
            </a:r>
            <a:r>
              <a:rPr sz="1050" dirty="0">
                <a:latin typeface="Times New Roman"/>
                <a:cs typeface="Times New Roman"/>
              </a:rPr>
              <a:t>b. </a:t>
            </a:r>
            <a:r>
              <a:rPr sz="1050" spc="-3" dirty="0">
                <a:latin typeface="Times New Roman"/>
                <a:cs typeface="Times New Roman"/>
              </a:rPr>
              <a:t>se reprime </a:t>
            </a:r>
            <a:r>
              <a:rPr sz="1050" dirty="0">
                <a:latin typeface="Times New Roman"/>
                <a:cs typeface="Times New Roman"/>
              </a:rPr>
              <a:t>o </a:t>
            </a:r>
            <a:r>
              <a:rPr sz="1050" spc="-3" dirty="0">
                <a:latin typeface="Times New Roman"/>
                <a:cs typeface="Times New Roman"/>
              </a:rPr>
              <a:t>calla </a:t>
            </a:r>
            <a:r>
              <a:rPr sz="1050" dirty="0">
                <a:latin typeface="Times New Roman"/>
                <a:cs typeface="Times New Roman"/>
              </a:rPr>
              <a:t>c. no </a:t>
            </a:r>
            <a:r>
              <a:rPr sz="1050" spc="-3" dirty="0">
                <a:latin typeface="Times New Roman"/>
                <a:cs typeface="Times New Roman"/>
              </a:rPr>
              <a:t>hace</a:t>
            </a:r>
            <a:r>
              <a:rPr sz="1050" spc="-7" dirty="0">
                <a:latin typeface="Times New Roman"/>
                <a:cs typeface="Times New Roman"/>
              </a:rPr>
              <a:t> </a:t>
            </a:r>
            <a:r>
              <a:rPr sz="1050" spc="-3" dirty="0">
                <a:latin typeface="Times New Roman"/>
                <a:cs typeface="Times New Roman"/>
              </a:rPr>
              <a:t>nada.</a:t>
            </a:r>
            <a:endParaRPr sz="1050" dirty="0">
              <a:latin typeface="Times New Roman"/>
              <a:cs typeface="Times New Roman"/>
            </a:endParaRPr>
          </a:p>
          <a:p>
            <a:pPr marL="151963" indent="-143737">
              <a:spcBef>
                <a:spcPts val="385"/>
              </a:spcBef>
              <a:buAutoNum type="arabicPeriod" startAt="2"/>
              <a:tabLst>
                <a:tab pos="152396" algn="l"/>
              </a:tabLst>
            </a:pPr>
            <a:r>
              <a:rPr sz="1050" dirty="0">
                <a:latin typeface="Times New Roman"/>
                <a:cs typeface="Times New Roman"/>
              </a:rPr>
              <a:t>¿Le </a:t>
            </a:r>
            <a:r>
              <a:rPr sz="1050" spc="-3" dirty="0">
                <a:latin typeface="Times New Roman"/>
                <a:cs typeface="Times New Roman"/>
              </a:rPr>
              <a:t>gusta ser</a:t>
            </a:r>
            <a:r>
              <a:rPr sz="1050" dirty="0">
                <a:latin typeface="Times New Roman"/>
                <a:cs typeface="Times New Roman"/>
              </a:rPr>
              <a:t> </a:t>
            </a:r>
            <a:r>
              <a:rPr sz="1050" spc="-3" dirty="0">
                <a:latin typeface="Times New Roman"/>
                <a:cs typeface="Times New Roman"/>
              </a:rPr>
              <a:t>social?</a:t>
            </a:r>
            <a:endParaRPr sz="1050" dirty="0">
              <a:latin typeface="Times New Roman"/>
              <a:cs typeface="Times New Roman"/>
            </a:endParaRPr>
          </a:p>
          <a:p>
            <a:pPr marL="314750">
              <a:spcBef>
                <a:spcPts val="392"/>
              </a:spcBef>
              <a:tabLst>
                <a:tab pos="621273" algn="l"/>
                <a:tab pos="927797" algn="l"/>
              </a:tabLst>
            </a:pPr>
            <a:r>
              <a:rPr sz="1050" dirty="0">
                <a:latin typeface="Times New Roman"/>
                <a:cs typeface="Times New Roman"/>
              </a:rPr>
              <a:t>. SI	</a:t>
            </a:r>
            <a:r>
              <a:rPr sz="1050" spc="-3" dirty="0">
                <a:latin typeface="Times New Roman"/>
                <a:cs typeface="Times New Roman"/>
              </a:rPr>
              <a:t>.NO	</a:t>
            </a:r>
            <a:r>
              <a:rPr sz="1050" dirty="0">
                <a:latin typeface="Times New Roman"/>
                <a:cs typeface="Times New Roman"/>
              </a:rPr>
              <a:t>. A</a:t>
            </a:r>
            <a:r>
              <a:rPr sz="1050" spc="-7" dirty="0">
                <a:latin typeface="Times New Roman"/>
                <a:cs typeface="Times New Roman"/>
              </a:rPr>
              <a:t> </a:t>
            </a:r>
            <a:r>
              <a:rPr sz="1050" spc="-3" dirty="0">
                <a:latin typeface="Times New Roman"/>
                <a:cs typeface="Times New Roman"/>
              </a:rPr>
              <a:t>VECES</a:t>
            </a:r>
            <a:endParaRPr sz="1050" dirty="0">
              <a:latin typeface="Times New Roman"/>
              <a:cs typeface="Times New Roman"/>
            </a:endParaRPr>
          </a:p>
          <a:p>
            <a:pPr marL="128151" indent="-119492">
              <a:spcBef>
                <a:spcPts val="402"/>
              </a:spcBef>
              <a:buAutoNum type="arabicPeriod" startAt="3"/>
              <a:tabLst>
                <a:tab pos="128151" algn="l"/>
              </a:tabLst>
            </a:pPr>
            <a:r>
              <a:rPr sz="1050" dirty="0">
                <a:latin typeface="Times New Roman"/>
                <a:cs typeface="Times New Roman"/>
              </a:rPr>
              <a:t>Si Ud reprueba la </a:t>
            </a:r>
            <a:r>
              <a:rPr sz="1050" spc="-3" dirty="0">
                <a:latin typeface="Times New Roman"/>
                <a:cs typeface="Times New Roman"/>
              </a:rPr>
              <a:t>asignatura </a:t>
            </a:r>
            <a:r>
              <a:rPr sz="1050" dirty="0">
                <a:latin typeface="Times New Roman"/>
                <a:cs typeface="Times New Roman"/>
              </a:rPr>
              <a:t>porque le </a:t>
            </a:r>
            <a:r>
              <a:rPr sz="1050" spc="-3" dirty="0">
                <a:latin typeface="Times New Roman"/>
                <a:cs typeface="Times New Roman"/>
              </a:rPr>
              <a:t>cae mal </a:t>
            </a:r>
            <a:r>
              <a:rPr sz="1050" dirty="0">
                <a:latin typeface="Times New Roman"/>
                <a:cs typeface="Times New Roman"/>
              </a:rPr>
              <a:t>al </a:t>
            </a:r>
            <a:r>
              <a:rPr sz="1050" spc="-3" dirty="0">
                <a:latin typeface="Times New Roman"/>
                <a:cs typeface="Times New Roman"/>
              </a:rPr>
              <a:t>profesor, como</a:t>
            </a:r>
            <a:r>
              <a:rPr sz="1050" spc="-27" dirty="0">
                <a:latin typeface="Times New Roman"/>
                <a:cs typeface="Times New Roman"/>
              </a:rPr>
              <a:t> </a:t>
            </a:r>
            <a:r>
              <a:rPr sz="1050" spc="-3" dirty="0">
                <a:latin typeface="Times New Roman"/>
                <a:cs typeface="Times New Roman"/>
              </a:rPr>
              <a:t>responde:</a:t>
            </a:r>
            <a:endParaRPr sz="1050" dirty="0">
              <a:latin typeface="Times New Roman"/>
              <a:cs typeface="Times New Roman"/>
            </a:endParaRPr>
          </a:p>
          <a:p>
            <a:pPr>
              <a:spcBef>
                <a:spcPts val="17"/>
              </a:spcBef>
              <a:buFont typeface="Times New Roman"/>
              <a:buAutoNum type="arabicPeriod" startAt="3"/>
            </a:pPr>
            <a:endParaRPr dirty="0">
              <a:latin typeface="Times New Roman"/>
              <a:cs typeface="Times New Roman"/>
            </a:endParaRPr>
          </a:p>
          <a:p>
            <a:pPr marL="8659">
              <a:tabLst>
                <a:tab pos="350251" algn="l"/>
                <a:tab pos="849434" algn="l"/>
              </a:tabLst>
            </a:pPr>
            <a:r>
              <a:rPr sz="1050" spc="-3" dirty="0">
                <a:latin typeface="Times New Roman"/>
                <a:cs typeface="Times New Roman"/>
              </a:rPr>
              <a:t>llora	</a:t>
            </a:r>
            <a:r>
              <a:rPr sz="1050" dirty="0">
                <a:latin typeface="Times New Roman"/>
                <a:cs typeface="Times New Roman"/>
              </a:rPr>
              <a:t>b.</a:t>
            </a:r>
            <a:r>
              <a:rPr sz="1050" spc="3" dirty="0">
                <a:latin typeface="Times New Roman"/>
                <a:cs typeface="Times New Roman"/>
              </a:rPr>
              <a:t> </a:t>
            </a:r>
            <a:r>
              <a:rPr sz="1050" spc="-3" dirty="0">
                <a:latin typeface="Times New Roman"/>
                <a:cs typeface="Times New Roman"/>
              </a:rPr>
              <a:t>se</a:t>
            </a:r>
            <a:r>
              <a:rPr sz="1050" spc="3" dirty="0">
                <a:latin typeface="Times New Roman"/>
                <a:cs typeface="Times New Roman"/>
              </a:rPr>
              <a:t> </a:t>
            </a:r>
            <a:r>
              <a:rPr sz="1050" spc="-3" dirty="0">
                <a:latin typeface="Times New Roman"/>
                <a:cs typeface="Times New Roman"/>
              </a:rPr>
              <a:t>enoja	</a:t>
            </a:r>
            <a:r>
              <a:rPr sz="1050" dirty="0">
                <a:latin typeface="Times New Roman"/>
                <a:cs typeface="Times New Roman"/>
              </a:rPr>
              <a:t>c. </a:t>
            </a:r>
            <a:r>
              <a:rPr sz="1050" spc="-3" dirty="0">
                <a:latin typeface="Times New Roman"/>
                <a:cs typeface="Times New Roman"/>
              </a:rPr>
              <a:t>discute </a:t>
            </a:r>
            <a:r>
              <a:rPr sz="1050" dirty="0">
                <a:latin typeface="Times New Roman"/>
                <a:cs typeface="Times New Roman"/>
              </a:rPr>
              <a:t>d. se </a:t>
            </a:r>
            <a:r>
              <a:rPr sz="1050" spc="-3" dirty="0">
                <a:latin typeface="Times New Roman"/>
                <a:cs typeface="Times New Roman"/>
              </a:rPr>
              <a:t>conforma</a:t>
            </a:r>
            <a:endParaRPr sz="1050" dirty="0">
              <a:latin typeface="Times New Roman"/>
              <a:cs typeface="Times New Roman"/>
            </a:endParaRPr>
          </a:p>
          <a:p>
            <a:pPr marL="128151" indent="-119492">
              <a:spcBef>
                <a:spcPts val="385"/>
              </a:spcBef>
              <a:buAutoNum type="arabicPeriod" startAt="4"/>
              <a:tabLst>
                <a:tab pos="128151" algn="l"/>
              </a:tabLst>
            </a:pPr>
            <a:r>
              <a:rPr sz="1050" dirty="0">
                <a:latin typeface="Times New Roman"/>
                <a:cs typeface="Times New Roman"/>
              </a:rPr>
              <a:t>¿ </a:t>
            </a:r>
            <a:r>
              <a:rPr sz="1050" spc="-3" dirty="0">
                <a:latin typeface="Times New Roman"/>
                <a:cs typeface="Times New Roman"/>
              </a:rPr>
              <a:t>le gusta hablar bastante?.</a:t>
            </a:r>
            <a:r>
              <a:rPr sz="1050" spc="10" dirty="0">
                <a:latin typeface="Times New Roman"/>
                <a:cs typeface="Times New Roman"/>
              </a:rPr>
              <a:t> </a:t>
            </a:r>
            <a:r>
              <a:rPr sz="1050" spc="-3" dirty="0">
                <a:latin typeface="Times New Roman"/>
                <a:cs typeface="Times New Roman"/>
              </a:rPr>
              <a:t>Subrayar</a:t>
            </a:r>
            <a:endParaRPr sz="1050" dirty="0">
              <a:latin typeface="Times New Roman"/>
              <a:cs typeface="Times New Roman"/>
            </a:endParaRPr>
          </a:p>
          <a:p>
            <a:pPr marL="8659" algn="just">
              <a:spcBef>
                <a:spcPts val="399"/>
              </a:spcBef>
            </a:pPr>
            <a:r>
              <a:rPr sz="1050" dirty="0">
                <a:latin typeface="Times New Roman"/>
                <a:cs typeface="Times New Roman"/>
              </a:rPr>
              <a:t>. . SI . </a:t>
            </a:r>
            <a:r>
              <a:rPr sz="1050" spc="-3" dirty="0">
                <a:latin typeface="Times New Roman"/>
                <a:cs typeface="Times New Roman"/>
              </a:rPr>
              <a:t>NO </a:t>
            </a:r>
            <a:r>
              <a:rPr sz="1050" dirty="0">
                <a:latin typeface="Times New Roman"/>
                <a:cs typeface="Times New Roman"/>
              </a:rPr>
              <a:t>. A </a:t>
            </a:r>
            <a:r>
              <a:rPr sz="1050" spc="-3" dirty="0">
                <a:latin typeface="Times New Roman"/>
                <a:cs typeface="Times New Roman"/>
              </a:rPr>
              <a:t>VECES</a:t>
            </a:r>
            <a:endParaRPr sz="1050" dirty="0">
              <a:latin typeface="Times New Roman"/>
              <a:cs typeface="Times New Roman"/>
            </a:endParaRPr>
          </a:p>
          <a:p>
            <a:pPr marL="128151" indent="-119492">
              <a:spcBef>
                <a:spcPts val="395"/>
              </a:spcBef>
              <a:buAutoNum type="arabicPeriod" startAt="5"/>
              <a:tabLst>
                <a:tab pos="128151" algn="l"/>
              </a:tabLst>
            </a:pPr>
            <a:r>
              <a:rPr sz="1050" spc="-3" dirty="0">
                <a:latin typeface="Times New Roman"/>
                <a:cs typeface="Times New Roman"/>
              </a:rPr>
              <a:t>Cuantas horas</a:t>
            </a:r>
            <a:r>
              <a:rPr sz="1050" dirty="0">
                <a:latin typeface="Times New Roman"/>
                <a:cs typeface="Times New Roman"/>
              </a:rPr>
              <a:t> </a:t>
            </a:r>
            <a:r>
              <a:rPr sz="1050" spc="-3" dirty="0">
                <a:latin typeface="Times New Roman"/>
                <a:cs typeface="Times New Roman"/>
              </a:rPr>
              <a:t>duerme:</a:t>
            </a:r>
            <a:endParaRPr sz="1050" dirty="0">
              <a:latin typeface="Times New Roman"/>
              <a:cs typeface="Times New Roman"/>
            </a:endParaRPr>
          </a:p>
          <a:p>
            <a:pPr marL="8659">
              <a:spcBef>
                <a:spcPts val="392"/>
              </a:spcBef>
              <a:tabLst>
                <a:tab pos="519532" algn="l"/>
                <a:tab pos="1011788" algn="l"/>
              </a:tabLst>
            </a:pPr>
            <a:r>
              <a:rPr sz="1050" dirty="0">
                <a:latin typeface="Times New Roman"/>
                <a:cs typeface="Times New Roman"/>
              </a:rPr>
              <a:t>a.</a:t>
            </a:r>
            <a:r>
              <a:rPr sz="1050" spc="3" dirty="0">
                <a:latin typeface="Times New Roman"/>
                <a:cs typeface="Times New Roman"/>
              </a:rPr>
              <a:t> </a:t>
            </a:r>
            <a:r>
              <a:rPr sz="1050" dirty="0">
                <a:latin typeface="Times New Roman"/>
                <a:cs typeface="Times New Roman"/>
              </a:rPr>
              <a:t>4</a:t>
            </a:r>
            <a:r>
              <a:rPr sz="1050" spc="3" dirty="0">
                <a:latin typeface="Times New Roman"/>
                <a:cs typeface="Times New Roman"/>
              </a:rPr>
              <a:t> </a:t>
            </a:r>
            <a:r>
              <a:rPr sz="1050" spc="-3" dirty="0">
                <a:latin typeface="Times New Roman"/>
                <a:cs typeface="Times New Roman"/>
              </a:rPr>
              <a:t>horas	</a:t>
            </a:r>
            <a:r>
              <a:rPr sz="1050" dirty="0">
                <a:latin typeface="Times New Roman"/>
                <a:cs typeface="Times New Roman"/>
              </a:rPr>
              <a:t>b.</a:t>
            </a:r>
            <a:r>
              <a:rPr sz="1050" spc="3" dirty="0">
                <a:latin typeface="Times New Roman"/>
                <a:cs typeface="Times New Roman"/>
              </a:rPr>
              <a:t> </a:t>
            </a:r>
            <a:r>
              <a:rPr sz="1050" dirty="0">
                <a:latin typeface="Times New Roman"/>
                <a:cs typeface="Times New Roman"/>
              </a:rPr>
              <a:t>8 </a:t>
            </a:r>
            <a:r>
              <a:rPr sz="1050" spc="-3" dirty="0">
                <a:latin typeface="Times New Roman"/>
                <a:cs typeface="Times New Roman"/>
              </a:rPr>
              <a:t>horas	c.</a:t>
            </a:r>
            <a:r>
              <a:rPr sz="1050" dirty="0">
                <a:latin typeface="Times New Roman"/>
                <a:cs typeface="Times New Roman"/>
              </a:rPr>
              <a:t> </a:t>
            </a:r>
            <a:r>
              <a:rPr sz="1050" spc="-3" dirty="0">
                <a:latin typeface="Times New Roman"/>
                <a:cs typeface="Times New Roman"/>
              </a:rPr>
              <a:t>irregular</a:t>
            </a:r>
            <a:endParaRPr sz="1050" dirty="0">
              <a:latin typeface="Times New Roman"/>
              <a:cs typeface="Times New Roman"/>
            </a:endParaRPr>
          </a:p>
          <a:p>
            <a:pPr marL="103906" indent="-95680">
              <a:spcBef>
                <a:spcPts val="392"/>
              </a:spcBef>
              <a:buAutoNum type="arabicPeriod" startAt="6"/>
              <a:tabLst>
                <a:tab pos="104339" algn="l"/>
              </a:tabLst>
            </a:pPr>
            <a:r>
              <a:rPr sz="1050" dirty="0">
                <a:latin typeface="Times New Roman"/>
                <a:cs typeface="Times New Roman"/>
              </a:rPr>
              <a:t>¿Siente que sus </a:t>
            </a:r>
            <a:r>
              <a:rPr sz="1050" spc="-3" dirty="0">
                <a:latin typeface="Times New Roman"/>
                <a:cs typeface="Times New Roman"/>
              </a:rPr>
              <a:t>padres le</a:t>
            </a:r>
            <a:r>
              <a:rPr sz="1050" spc="-14" dirty="0">
                <a:latin typeface="Times New Roman"/>
                <a:cs typeface="Times New Roman"/>
              </a:rPr>
              <a:t> </a:t>
            </a:r>
            <a:r>
              <a:rPr sz="1050" spc="-3" dirty="0">
                <a:latin typeface="Times New Roman"/>
                <a:cs typeface="Times New Roman"/>
              </a:rPr>
              <a:t>comprenden?</a:t>
            </a:r>
            <a:endParaRPr sz="1050" dirty="0">
              <a:latin typeface="Times New Roman"/>
              <a:cs typeface="Times New Roman"/>
            </a:endParaRPr>
          </a:p>
          <a:p>
            <a:pPr marL="151963">
              <a:spcBef>
                <a:spcPts val="392"/>
              </a:spcBef>
              <a:tabLst>
                <a:tab pos="656774" algn="l"/>
                <a:tab pos="1193624" algn="l"/>
                <a:tab pos="1336928" algn="l"/>
              </a:tabLst>
            </a:pPr>
            <a:r>
              <a:rPr sz="1050" dirty="0">
                <a:latin typeface="Times New Roman"/>
                <a:cs typeface="Times New Roman"/>
              </a:rPr>
              <a:t>. </a:t>
            </a:r>
            <a:r>
              <a:rPr sz="1050" spc="-3" dirty="0">
                <a:latin typeface="Times New Roman"/>
                <a:cs typeface="Times New Roman"/>
              </a:rPr>
              <a:t>NUNCA	</a:t>
            </a:r>
            <a:r>
              <a:rPr sz="1050" dirty="0">
                <a:latin typeface="Times New Roman"/>
                <a:cs typeface="Times New Roman"/>
              </a:rPr>
              <a:t>.</a:t>
            </a:r>
            <a:r>
              <a:rPr sz="1050" spc="3" dirty="0">
                <a:latin typeface="Times New Roman"/>
                <a:cs typeface="Times New Roman"/>
              </a:rPr>
              <a:t> </a:t>
            </a:r>
            <a:r>
              <a:rPr sz="1050" dirty="0">
                <a:latin typeface="Times New Roman"/>
                <a:cs typeface="Times New Roman"/>
              </a:rPr>
              <a:t>A </a:t>
            </a:r>
            <a:r>
              <a:rPr sz="1050" spc="-3" dirty="0">
                <a:latin typeface="Times New Roman"/>
                <a:cs typeface="Times New Roman"/>
              </a:rPr>
              <a:t>VECES	</a:t>
            </a:r>
            <a:r>
              <a:rPr sz="1050" dirty="0">
                <a:latin typeface="Times New Roman"/>
                <a:cs typeface="Times New Roman"/>
              </a:rPr>
              <a:t>.	. </a:t>
            </a:r>
            <a:r>
              <a:rPr sz="1050" spc="-3" dirty="0">
                <a:latin typeface="Times New Roman"/>
                <a:cs typeface="Times New Roman"/>
              </a:rPr>
              <a:t>CASI</a:t>
            </a:r>
            <a:r>
              <a:rPr sz="1050" spc="-10" dirty="0">
                <a:latin typeface="Times New Roman"/>
                <a:cs typeface="Times New Roman"/>
              </a:rPr>
              <a:t> </a:t>
            </a:r>
            <a:r>
              <a:rPr sz="1050" spc="-3" dirty="0">
                <a:latin typeface="Times New Roman"/>
                <a:cs typeface="Times New Roman"/>
              </a:rPr>
              <a:t>SIEMPRE</a:t>
            </a:r>
            <a:endParaRPr sz="1050" dirty="0">
              <a:latin typeface="Times New Roman"/>
              <a:cs typeface="Times New Roman"/>
            </a:endParaRPr>
          </a:p>
          <a:p>
            <a:pPr marL="103906" indent="-95680">
              <a:spcBef>
                <a:spcPts val="395"/>
              </a:spcBef>
              <a:buAutoNum type="arabicPeriod" startAt="7"/>
              <a:tabLst>
                <a:tab pos="104339" algn="l"/>
              </a:tabLst>
            </a:pPr>
            <a:r>
              <a:rPr sz="1050" dirty="0">
                <a:latin typeface="Times New Roman"/>
                <a:cs typeface="Times New Roman"/>
              </a:rPr>
              <a:t>¿Si </a:t>
            </a:r>
            <a:r>
              <a:rPr sz="1050" spc="-3" dirty="0">
                <a:latin typeface="Times New Roman"/>
                <a:cs typeface="Times New Roman"/>
              </a:rPr>
              <a:t>tiene </a:t>
            </a:r>
            <a:r>
              <a:rPr sz="1050" spc="-7" dirty="0">
                <a:latin typeface="Times New Roman"/>
                <a:cs typeface="Times New Roman"/>
              </a:rPr>
              <a:t>un </a:t>
            </a:r>
            <a:r>
              <a:rPr sz="1050" spc="-3" dirty="0">
                <a:latin typeface="Times New Roman"/>
                <a:cs typeface="Times New Roman"/>
              </a:rPr>
              <a:t>problema </a:t>
            </a:r>
            <a:r>
              <a:rPr sz="1050" dirty="0">
                <a:latin typeface="Times New Roman"/>
                <a:cs typeface="Times New Roman"/>
              </a:rPr>
              <a:t>de </a:t>
            </a:r>
            <a:r>
              <a:rPr sz="1050" spc="-3" dirty="0">
                <a:latin typeface="Times New Roman"/>
                <a:cs typeface="Times New Roman"/>
              </a:rPr>
              <a:t>cualquier índole </a:t>
            </a:r>
            <a:r>
              <a:rPr sz="1050" dirty="0">
                <a:latin typeface="Times New Roman"/>
                <a:cs typeface="Times New Roman"/>
              </a:rPr>
              <a:t>Ud </a:t>
            </a:r>
            <a:r>
              <a:rPr sz="1050" spc="-7" dirty="0">
                <a:latin typeface="Times New Roman"/>
                <a:cs typeface="Times New Roman"/>
              </a:rPr>
              <a:t>se </a:t>
            </a:r>
            <a:r>
              <a:rPr sz="1050" spc="-3" dirty="0">
                <a:latin typeface="Times New Roman"/>
                <a:cs typeface="Times New Roman"/>
              </a:rPr>
              <a:t>comunica </a:t>
            </a:r>
            <a:r>
              <a:rPr sz="1050" dirty="0">
                <a:latin typeface="Times New Roman"/>
                <a:cs typeface="Times New Roman"/>
              </a:rPr>
              <a:t>con</a:t>
            </a:r>
            <a:r>
              <a:rPr sz="1050" spc="10" dirty="0">
                <a:latin typeface="Times New Roman"/>
                <a:cs typeface="Times New Roman"/>
              </a:rPr>
              <a:t> </a:t>
            </a:r>
            <a:r>
              <a:rPr sz="1050" spc="-3" dirty="0">
                <a:latin typeface="Times New Roman"/>
                <a:cs typeface="Times New Roman"/>
              </a:rPr>
              <a:t>alguien?:</a:t>
            </a:r>
            <a:endParaRPr sz="1050" dirty="0">
              <a:latin typeface="Times New Roman"/>
              <a:cs typeface="Times New Roman"/>
            </a:endParaRPr>
          </a:p>
          <a:p>
            <a:pPr marL="314750">
              <a:spcBef>
                <a:spcPts val="392"/>
              </a:spcBef>
              <a:tabLst>
                <a:tab pos="927797" algn="l"/>
              </a:tabLst>
            </a:pPr>
            <a:r>
              <a:rPr sz="1050" dirty="0">
                <a:latin typeface="Times New Roman"/>
                <a:cs typeface="Times New Roman"/>
              </a:rPr>
              <a:t>. SI	. </a:t>
            </a:r>
            <a:r>
              <a:rPr sz="1050" spc="-3" dirty="0">
                <a:latin typeface="Times New Roman"/>
                <a:cs typeface="Times New Roman"/>
              </a:rPr>
              <a:t>NO</a:t>
            </a:r>
            <a:endParaRPr sz="1050" dirty="0">
              <a:latin typeface="Times New Roman"/>
              <a:cs typeface="Times New Roman"/>
            </a:endParaRPr>
          </a:p>
          <a:p>
            <a:pPr marL="103906" indent="-95680">
              <a:spcBef>
                <a:spcPts val="392"/>
              </a:spcBef>
              <a:buAutoNum type="arabicPeriod" startAt="8"/>
              <a:tabLst>
                <a:tab pos="104339" algn="l"/>
              </a:tabLst>
            </a:pPr>
            <a:r>
              <a:rPr sz="1050" spc="-3" dirty="0">
                <a:latin typeface="Times New Roman"/>
                <a:cs typeface="Times New Roman"/>
              </a:rPr>
              <a:t>Identifica </a:t>
            </a:r>
            <a:r>
              <a:rPr sz="1050" dirty="0">
                <a:latin typeface="Times New Roman"/>
                <a:cs typeface="Times New Roman"/>
              </a:rPr>
              <a:t>el </a:t>
            </a:r>
            <a:r>
              <a:rPr sz="1050" spc="-3" dirty="0">
                <a:latin typeface="Times New Roman"/>
                <a:cs typeface="Times New Roman"/>
              </a:rPr>
              <a:t>elemento </a:t>
            </a:r>
            <a:r>
              <a:rPr sz="1050" spc="-7" dirty="0">
                <a:latin typeface="Times New Roman"/>
                <a:cs typeface="Times New Roman"/>
              </a:rPr>
              <a:t>que </a:t>
            </a:r>
            <a:r>
              <a:rPr sz="1050" spc="-3" dirty="0">
                <a:latin typeface="Times New Roman"/>
                <a:cs typeface="Times New Roman"/>
              </a:rPr>
              <a:t>falta para completar </a:t>
            </a:r>
            <a:r>
              <a:rPr sz="1050" dirty="0">
                <a:latin typeface="Times New Roman"/>
                <a:cs typeface="Times New Roman"/>
              </a:rPr>
              <a:t>el </a:t>
            </a:r>
            <a:r>
              <a:rPr sz="1050" spc="-3" dirty="0">
                <a:latin typeface="Times New Roman"/>
                <a:cs typeface="Times New Roman"/>
              </a:rPr>
              <a:t>hueco? </a:t>
            </a:r>
            <a:r>
              <a:rPr sz="1050" dirty="0">
                <a:latin typeface="Times New Roman"/>
                <a:cs typeface="Times New Roman"/>
              </a:rPr>
              <a:t>Marque </a:t>
            </a:r>
            <a:r>
              <a:rPr sz="1050" spc="-3" dirty="0">
                <a:latin typeface="Times New Roman"/>
                <a:cs typeface="Times New Roman"/>
              </a:rPr>
              <a:t>con una</a:t>
            </a:r>
            <a:r>
              <a:rPr sz="1050" spc="20" dirty="0">
                <a:latin typeface="Times New Roman"/>
                <a:cs typeface="Times New Roman"/>
              </a:rPr>
              <a:t> </a:t>
            </a:r>
            <a:r>
              <a:rPr sz="1050" dirty="0">
                <a:latin typeface="Times New Roman"/>
                <a:cs typeface="Times New Roman"/>
              </a:rPr>
              <a:t>X</a:t>
            </a:r>
            <a:endParaRPr sz="750" dirty="0">
              <a:latin typeface="Times New Roman"/>
              <a:cs typeface="Times New Roman"/>
            </a:endParaRPr>
          </a:p>
        </p:txBody>
      </p:sp>
      <p:sp>
        <p:nvSpPr>
          <p:cNvPr id="3" name="object 3"/>
          <p:cNvSpPr/>
          <p:nvPr/>
        </p:nvSpPr>
        <p:spPr>
          <a:xfrm>
            <a:off x="8664622" y="2690145"/>
            <a:ext cx="2181252" cy="733081"/>
          </a:xfrm>
          <a:prstGeom prst="rect">
            <a:avLst/>
          </a:prstGeom>
          <a:blipFill>
            <a:blip r:embed="rId2" cstate="print"/>
            <a:stretch>
              <a:fillRect/>
            </a:stretch>
          </a:blipFill>
        </p:spPr>
        <p:txBody>
          <a:bodyPr wrap="square" lIns="0" tIns="0" rIns="0" bIns="0" rtlCol="0"/>
          <a:lstStyle/>
          <a:p>
            <a:endParaRPr sz="1227"/>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BC274-854B-FC18-6FB5-168798BB1F18}"/>
              </a:ext>
            </a:extLst>
          </p:cNvPr>
          <p:cNvSpPr>
            <a:spLocks noGrp="1"/>
          </p:cNvSpPr>
          <p:nvPr>
            <p:ph type="title"/>
          </p:nvPr>
        </p:nvSpPr>
        <p:spPr/>
        <p:txBody>
          <a:bodyPr/>
          <a:lstStyle/>
          <a:p>
            <a:r>
              <a:rPr lang="es-SV" dirty="0"/>
              <a:t>Cerebro humano</a:t>
            </a:r>
          </a:p>
        </p:txBody>
      </p:sp>
      <p:sp>
        <p:nvSpPr>
          <p:cNvPr id="3" name="Marcador de contenido 2">
            <a:extLst>
              <a:ext uri="{FF2B5EF4-FFF2-40B4-BE49-F238E27FC236}">
                <a16:creationId xmlns:a16="http://schemas.microsoft.com/office/drawing/2014/main" id="{5EAF13E7-2163-830E-D8C0-A0D137F9F006}"/>
              </a:ext>
            </a:extLst>
          </p:cNvPr>
          <p:cNvSpPr>
            <a:spLocks noGrp="1"/>
          </p:cNvSpPr>
          <p:nvPr>
            <p:ph idx="1"/>
          </p:nvPr>
        </p:nvSpPr>
        <p:spPr>
          <a:xfrm>
            <a:off x="5105400" y="287336"/>
            <a:ext cx="6281873" cy="6570663"/>
          </a:xfrm>
        </p:spPr>
        <p:txBody>
          <a:bodyPr>
            <a:normAutofit fontScale="25000" lnSpcReduction="20000"/>
          </a:bodyPr>
          <a:lstStyle/>
          <a:p>
            <a:pPr algn="just"/>
            <a:r>
              <a:rPr lang="es-SV" sz="7200" dirty="0">
                <a:effectLst/>
                <a:latin typeface="Times New Roman" panose="02020603050405020304" pitchFamily="18" charset="0"/>
                <a:ea typeface="SimSun" panose="02010600030101010101" pitchFamily="2" charset="-122"/>
                <a:cs typeface="Times New Roman" panose="02020603050405020304" pitchFamily="18" charset="0"/>
              </a:rPr>
              <a:t>El cerebro influye en la sexualidad, expertos con estudios de investigación afirman que el</a:t>
            </a:r>
            <a:r>
              <a:rPr lang="es-SV" sz="7200" b="1" dirty="0">
                <a:effectLst/>
                <a:latin typeface="Times New Roman" panose="02020603050405020304" pitchFamily="18" charset="0"/>
                <a:ea typeface="SimSun" panose="02010600030101010101" pitchFamily="2" charset="-122"/>
                <a:cs typeface="Times New Roman" panose="02020603050405020304" pitchFamily="18" charset="0"/>
              </a:rPr>
              <a:t> hombre por ser agresivo la canaliza por la sexualidad son más propensos a la pornografía que las mujeres,</a:t>
            </a:r>
            <a:r>
              <a:rPr lang="es-SV" sz="7200" dirty="0">
                <a:effectLst/>
                <a:latin typeface="Times New Roman" panose="02020603050405020304" pitchFamily="18" charset="0"/>
                <a:ea typeface="SimSun" panose="02010600030101010101" pitchFamily="2" charset="-122"/>
                <a:cs typeface="Times New Roman" panose="02020603050405020304" pitchFamily="18" charset="0"/>
              </a:rPr>
              <a:t> tienen si no tienen una educación sexual una disfunción sexual que la compara con la pornografía aberrante. </a:t>
            </a:r>
            <a:r>
              <a:rPr lang="es-SV" sz="7200" b="1" dirty="0">
                <a:effectLst/>
                <a:latin typeface="Times New Roman" panose="02020603050405020304" pitchFamily="18" charset="0"/>
                <a:ea typeface="SimSun" panose="02010600030101010101" pitchFamily="2" charset="-122"/>
                <a:cs typeface="Times New Roman" panose="02020603050405020304" pitchFamily="18" charset="0"/>
              </a:rPr>
              <a:t>El hombre solo tiene un orgasmo puede tener otro si se es viril, en cambio la mujer es multiorgásmica. </a:t>
            </a:r>
            <a:r>
              <a:rPr lang="es-SV" sz="7200" dirty="0">
                <a:effectLst/>
                <a:latin typeface="Times New Roman" panose="02020603050405020304" pitchFamily="18" charset="0"/>
                <a:ea typeface="SimSun" panose="02010600030101010101" pitchFamily="2" charset="-122"/>
                <a:cs typeface="Times New Roman" panose="02020603050405020304" pitchFamily="18" charset="0"/>
              </a:rPr>
              <a:t>Master y Johnson sexólogos interpretan la sexualidad marcándola como diferencias de género, enfatizan que </a:t>
            </a:r>
            <a:r>
              <a:rPr lang="es-SV" sz="7200" b="1" dirty="0">
                <a:effectLst/>
                <a:latin typeface="Times New Roman" panose="02020603050405020304" pitchFamily="18" charset="0"/>
                <a:ea typeface="SimSun" panose="02010600030101010101" pitchFamily="2" charset="-122"/>
                <a:cs typeface="Times New Roman" panose="02020603050405020304" pitchFamily="18" charset="0"/>
              </a:rPr>
              <a:t>la conducta sexual no es igual para hombres y mujeres basado en la excitación, meseta, orgasmo y resolución</a:t>
            </a:r>
            <a:r>
              <a:rPr lang="es-SV" sz="7200" dirty="0">
                <a:effectLst/>
                <a:latin typeface="Times New Roman" panose="02020603050405020304" pitchFamily="18" charset="0"/>
                <a:ea typeface="SimSun" panose="02010600030101010101" pitchFamily="2" charset="-122"/>
                <a:cs typeface="Times New Roman" panose="02020603050405020304" pitchFamily="18" charset="0"/>
              </a:rPr>
              <a:t>.)</a:t>
            </a:r>
            <a:r>
              <a:rPr lang="es-SV" sz="7200" dirty="0">
                <a:effectLst/>
                <a:latin typeface="Times New Roman" panose="02020603050405020304" pitchFamily="18" charset="0"/>
                <a:ea typeface="Calibri" panose="020F0502020204030204" pitchFamily="34" charset="0"/>
                <a:cs typeface="Times New Roman" panose="02020603050405020304" pitchFamily="18" charset="0"/>
              </a:rPr>
              <a:t>.</a:t>
            </a:r>
            <a:r>
              <a:rPr lang="es-SV" sz="7200" dirty="0">
                <a:effectLst/>
                <a:latin typeface="Times New Roman" panose="02020603050405020304" pitchFamily="18" charset="0"/>
                <a:ea typeface="SimSun" panose="02010600030101010101" pitchFamily="2" charset="-122"/>
                <a:cs typeface="Times New Roman" panose="02020603050405020304" pitchFamily="18" charset="0"/>
              </a:rPr>
              <a:t> Hay estudios confirman que la sexualidad no tiene edad, pero en hombres longevos sin antecedentes de diabetes, hipertensión </a:t>
            </a:r>
            <a:r>
              <a:rPr lang="es-SV" sz="7200" b="1" dirty="0">
                <a:effectLst/>
                <a:latin typeface="Times New Roman" panose="02020603050405020304" pitchFamily="18" charset="0"/>
                <a:ea typeface="SimSun" panose="02010600030101010101" pitchFamily="2" charset="-122"/>
                <a:cs typeface="Times New Roman" panose="02020603050405020304" pitchFamily="18" charset="0"/>
              </a:rPr>
              <a:t>pueden tener relaciones sexuales en avanzada edad </a:t>
            </a:r>
            <a:r>
              <a:rPr lang="es-SV" sz="7200" dirty="0">
                <a:effectLst/>
                <a:latin typeface="Times New Roman" panose="02020603050405020304" pitchFamily="18" charset="0"/>
                <a:ea typeface="SimSun" panose="02010600030101010101" pitchFamily="2" charset="-122"/>
                <a:cs typeface="Times New Roman" panose="02020603050405020304" pitchFamily="18" charset="0"/>
              </a:rPr>
              <a:t>a diferencia de las mujeres en el climaterio decae esta propiedad. </a:t>
            </a:r>
            <a:r>
              <a:rPr lang="en-US" sz="72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Masters, W.H., Johnson, V.E. y </a:t>
            </a:r>
            <a:r>
              <a:rPr lang="en-US" sz="7200" dirty="0" err="1">
                <a:effectLst/>
                <a:latin typeface="Times New Roman" panose="02020603050405020304" pitchFamily="18" charset="0"/>
                <a:ea typeface="Calibri" panose="020F0502020204030204" pitchFamily="34" charset="0"/>
                <a:cs typeface="Times New Roman" panose="02020603050405020304" pitchFamily="18" charset="0"/>
              </a:rPr>
              <a:t>Kolodny</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 R.</a:t>
            </a:r>
            <a:r>
              <a:rPr lang="en-US" sz="7200" i="1"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7200" dirty="0">
                <a:effectLst/>
                <a:latin typeface="Times New Roman" panose="02020603050405020304" pitchFamily="18" charset="0"/>
                <a:ea typeface="Calibri" panose="020F0502020204030204" pitchFamily="34" charset="0"/>
                <a:cs typeface="Times New Roman" panose="02020603050405020304" pitchFamily="18" charset="0"/>
              </a:rPr>
              <a:t>1987). </a:t>
            </a:r>
            <a:r>
              <a:rPr lang="es-SV" sz="7200" dirty="0">
                <a:effectLst/>
                <a:latin typeface="Times New Roman" panose="02020603050405020304" pitchFamily="18" charset="0"/>
                <a:ea typeface="SimSun" panose="02010600030101010101" pitchFamily="2" charset="-122"/>
                <a:cs typeface="Times New Roman" panose="02020603050405020304" pitchFamily="18" charset="0"/>
              </a:rPr>
              <a:t>Aunque generalmente la mujer es más longeva genéticamente que el hombre. </a:t>
            </a:r>
            <a:r>
              <a:rPr lang="es-SV" sz="7200" b="1" dirty="0">
                <a:effectLst/>
                <a:latin typeface="Times New Roman" panose="02020603050405020304" pitchFamily="18" charset="0"/>
                <a:ea typeface="SimSun" panose="02010600030101010101" pitchFamily="2" charset="-122"/>
                <a:cs typeface="Times New Roman" panose="02020603050405020304" pitchFamily="18" charset="0"/>
              </a:rPr>
              <a:t>La OMS en el 2009 declara que las mujeres viven de seis a ocho años más que los hombres</a:t>
            </a:r>
            <a:r>
              <a:rPr lang="es-SV" sz="7200" dirty="0">
                <a:effectLst/>
                <a:latin typeface="Times New Roman" panose="02020603050405020304" pitchFamily="18" charset="0"/>
                <a:ea typeface="SimSun" panose="02010600030101010101" pitchFamily="2" charset="-122"/>
                <a:cs typeface="Times New Roman" panose="02020603050405020304" pitchFamily="18" charset="0"/>
              </a:rPr>
              <a:t>. Según el entorno hay un desequilibrio a nivel mundial un tabú de estigmatizar al sexo femenino en todas las áreas, como: intelectuales, sexuales, culturales, educativas, políticas entre otros. </a:t>
            </a:r>
            <a:r>
              <a:rPr lang="es-SV" sz="7200" b="1" dirty="0">
                <a:effectLst/>
                <a:latin typeface="Times New Roman" panose="02020603050405020304" pitchFamily="18" charset="0"/>
                <a:ea typeface="SimSun" panose="02010600030101010101" pitchFamily="2" charset="-122"/>
                <a:cs typeface="Times New Roman" panose="02020603050405020304" pitchFamily="18" charset="0"/>
              </a:rPr>
              <a:t>No hay que olvidar que el “machismo” es fomentado primero indirectamente por la mujer al designar roles en la casa de género.</a:t>
            </a:r>
            <a:endParaRPr lang="es-SV" sz="7200" b="1" dirty="0">
              <a:effectLst/>
              <a:latin typeface="Calibri" panose="020F0502020204030204" pitchFamily="34" charset="0"/>
              <a:ea typeface="SimSun" panose="02010600030101010101" pitchFamily="2" charset="-122"/>
              <a:cs typeface="Times New Roman" panose="02020603050405020304" pitchFamily="18" charset="0"/>
            </a:endParaRPr>
          </a:p>
          <a:p>
            <a:pPr algn="just"/>
            <a:endParaRPr lang="es-SV" dirty="0"/>
          </a:p>
        </p:txBody>
      </p:sp>
      <p:pic>
        <p:nvPicPr>
          <p:cNvPr id="4" name="Imagen 3" descr="Imagen que contiene fruta, tabla&#10;&#10;Descripción generada automáticamente">
            <a:extLst>
              <a:ext uri="{FF2B5EF4-FFF2-40B4-BE49-F238E27FC236}">
                <a16:creationId xmlns:a16="http://schemas.microsoft.com/office/drawing/2014/main" id="{11C28F02-90A1-7D5A-93C1-818493F4A0E6}"/>
              </a:ext>
            </a:extLst>
          </p:cNvPr>
          <p:cNvPicPr>
            <a:picLocks noChangeAspect="1"/>
          </p:cNvPicPr>
          <p:nvPr/>
        </p:nvPicPr>
        <p:blipFill>
          <a:blip r:embed="rId2"/>
          <a:stretch>
            <a:fillRect/>
          </a:stretch>
        </p:blipFill>
        <p:spPr>
          <a:xfrm>
            <a:off x="695459" y="3683431"/>
            <a:ext cx="3529974" cy="2646188"/>
          </a:xfrm>
          <a:prstGeom prst="rect">
            <a:avLst/>
          </a:prstGeom>
        </p:spPr>
      </p:pic>
    </p:spTree>
    <p:extLst>
      <p:ext uri="{BB962C8B-B14F-4D97-AF65-F5344CB8AC3E}">
        <p14:creationId xmlns:p14="http://schemas.microsoft.com/office/powerpoint/2010/main" val="187842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DBD3615-CED9-B6BD-3A4F-97601CEE0D98}"/>
              </a:ext>
            </a:extLst>
          </p:cNvPr>
          <p:cNvPicPr>
            <a:picLocks noChangeAspect="1"/>
          </p:cNvPicPr>
          <p:nvPr/>
        </p:nvPicPr>
        <p:blipFill>
          <a:blip r:embed="rId2"/>
          <a:stretch>
            <a:fillRect/>
          </a:stretch>
        </p:blipFill>
        <p:spPr>
          <a:xfrm>
            <a:off x="2995612" y="238125"/>
            <a:ext cx="6200775" cy="63817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A3B22BE-A0B7-D88F-04DA-8B6FC7D7904D}"/>
              </a:ext>
            </a:extLst>
          </p:cNvPr>
          <p:cNvPicPr>
            <a:picLocks noChangeAspect="1"/>
          </p:cNvPicPr>
          <p:nvPr/>
        </p:nvPicPr>
        <p:blipFill>
          <a:blip r:embed="rId2"/>
          <a:stretch>
            <a:fillRect/>
          </a:stretch>
        </p:blipFill>
        <p:spPr>
          <a:xfrm>
            <a:off x="3056139" y="0"/>
            <a:ext cx="6079722"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Marcador de contenido 2"/>
          <p:cNvSpPr>
            <a:spLocks noGrp="1"/>
          </p:cNvSpPr>
          <p:nvPr>
            <p:ph sz="half" idx="1"/>
          </p:nvPr>
        </p:nvSpPr>
        <p:spPr/>
        <p:txBody>
          <a:bodyPr/>
          <a:lstStyle/>
          <a:p>
            <a:r>
              <a:rPr lang="es-ES_tradnl" dirty="0"/>
              <a:t>……….GRACIAS……………</a:t>
            </a:r>
          </a:p>
          <a:p>
            <a:r>
              <a:rPr lang="es-ES_tradnl" dirty="0"/>
              <a:t>PREGUNTAS?…</a:t>
            </a:r>
          </a:p>
        </p:txBody>
      </p:sp>
      <p:pic>
        <p:nvPicPr>
          <p:cNvPr id="5" name="Imagen 4"/>
          <p:cNvPicPr>
            <a:picLocks noChangeAspect="1"/>
          </p:cNvPicPr>
          <p:nvPr/>
        </p:nvPicPr>
        <p:blipFill>
          <a:blip r:embed="rId2"/>
          <a:stretch>
            <a:fillRect/>
          </a:stretch>
        </p:blipFill>
        <p:spPr>
          <a:xfrm>
            <a:off x="7560732" y="1625599"/>
            <a:ext cx="4258733" cy="4258733"/>
          </a:xfrm>
          <a:prstGeom prst="rect">
            <a:avLst/>
          </a:prstGeom>
        </p:spPr>
      </p:pic>
      <p:pic>
        <p:nvPicPr>
          <p:cNvPr id="4" name="Content Placeholder 3"/>
          <p:cNvPicPr>
            <a:picLocks noGrp="1" noChangeAspect="1"/>
          </p:cNvPicPr>
          <p:nvPr>
            <p:ph sz="half" idx="2"/>
          </p:nvPr>
        </p:nvPicPr>
        <p:blipFill>
          <a:blip r:embed="rId3"/>
          <a:stretch>
            <a:fillRect/>
          </a:stretch>
        </p:blipFill>
        <p:spPr>
          <a:xfrm>
            <a:off x="4481830" y="1850390"/>
            <a:ext cx="3230245" cy="2769235"/>
          </a:xfrm>
          <a:prstGeom prst="rect">
            <a:avLst/>
          </a:prstGeom>
        </p:spPr>
      </p:pic>
      <p:sp>
        <p:nvSpPr>
          <p:cNvPr id="2" name="CuadroTexto 1">
            <a:extLst>
              <a:ext uri="{FF2B5EF4-FFF2-40B4-BE49-F238E27FC236}">
                <a16:creationId xmlns:a16="http://schemas.microsoft.com/office/drawing/2014/main" id="{A7C42154-DE96-ECC5-BBEC-BDC1A179A948}"/>
              </a:ext>
            </a:extLst>
          </p:cNvPr>
          <p:cNvSpPr txBox="1"/>
          <p:nvPr/>
        </p:nvSpPr>
        <p:spPr>
          <a:xfrm>
            <a:off x="4610637" y="5679583"/>
            <a:ext cx="2743200" cy="369332"/>
          </a:xfrm>
          <a:prstGeom prst="rect">
            <a:avLst/>
          </a:prstGeom>
          <a:noFill/>
        </p:spPr>
        <p:txBody>
          <a:bodyPr wrap="square" rtlCol="0">
            <a:spAutoFit/>
          </a:bodyPr>
          <a:lstStyle/>
          <a:p>
            <a:r>
              <a:rPr lang="es-SV" dirty="0"/>
              <a:t>consultar</a:t>
            </a:r>
          </a:p>
        </p:txBody>
      </p:sp>
      <p:sp>
        <p:nvSpPr>
          <p:cNvPr id="7" name="Flecha: curvada hacia arriba 6">
            <a:extLst>
              <a:ext uri="{FF2B5EF4-FFF2-40B4-BE49-F238E27FC236}">
                <a16:creationId xmlns:a16="http://schemas.microsoft.com/office/drawing/2014/main" id="{342A9434-FD97-1DCF-CB81-3403A20243BE}"/>
              </a:ext>
            </a:extLst>
          </p:cNvPr>
          <p:cNvSpPr/>
          <p:nvPr/>
        </p:nvSpPr>
        <p:spPr>
          <a:xfrm>
            <a:off x="5756856" y="4844416"/>
            <a:ext cx="927279" cy="835167"/>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Antecedentes</a:t>
            </a:r>
            <a:br>
              <a:rPr lang="es-ES_tradnl" dirty="0"/>
            </a:br>
            <a:r>
              <a:rPr lang="es-ES_tradnl" dirty="0"/>
              <a:t>justificación </a:t>
            </a:r>
          </a:p>
        </p:txBody>
      </p:sp>
      <p:sp>
        <p:nvSpPr>
          <p:cNvPr id="3" name="Marcador de contenido 2"/>
          <p:cNvSpPr>
            <a:spLocks noGrp="1"/>
          </p:cNvSpPr>
          <p:nvPr>
            <p:ph idx="1"/>
          </p:nvPr>
        </p:nvSpPr>
        <p:spPr>
          <a:xfrm>
            <a:off x="5021496" y="557005"/>
            <a:ext cx="6281873" cy="6042282"/>
          </a:xfrm>
        </p:spPr>
        <p:txBody>
          <a:bodyPr>
            <a:normAutofit/>
          </a:bodyPr>
          <a:lstStyle/>
          <a:p>
            <a:pPr algn="just"/>
            <a:r>
              <a:rPr lang="es-ES_tradnl" b="1" dirty="0"/>
              <a:t>Antecedentes</a:t>
            </a:r>
            <a:r>
              <a:rPr lang="es-ES_tradnl" dirty="0"/>
              <a:t>. </a:t>
            </a:r>
            <a:r>
              <a:rPr lang="es-ES" dirty="0">
                <a:effectLst/>
                <a:latin typeface="Calibri" panose="020F0502020204030204" pitchFamily="34" charset="0"/>
                <a:ea typeface="SimSun" panose="02010600030101010101" pitchFamily="2" charset="-122"/>
                <a:cs typeface="Arial" panose="020B0604020202020204" pitchFamily="34" charset="0"/>
              </a:rPr>
              <a:t>Al momento no hay estudios muy concluyentes sobre el cerebro humano bajo el punto de vista de género. Consideran al género masculino más protagónico universalmente en las esferas sociales, culturales, investigativas entre otros, estigmatizando al género femenino a particularidades de su rol contrario al masculino, pero no a medir respuestas de su cerebro entre ambos.</a:t>
            </a:r>
            <a:endParaRPr lang="es-ES"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s-ES_tradnl" b="1" dirty="0"/>
              <a:t>Justificación</a:t>
            </a:r>
            <a:r>
              <a:rPr lang="es-ES_tradnl" dirty="0"/>
              <a:t>.</a:t>
            </a:r>
            <a:r>
              <a:rPr lang="es-ES" dirty="0">
                <a:effectLst/>
                <a:latin typeface="Calibri" panose="020F0502020204030204" pitchFamily="34" charset="0"/>
                <a:ea typeface="SimSun" panose="02010600030101010101" pitchFamily="2" charset="-122"/>
                <a:cs typeface="Arial" panose="020B0604020202020204" pitchFamily="34" charset="0"/>
              </a:rPr>
              <a:t> El estudio trataría de evaluar si existen diferencias significativas por medio de un </a:t>
            </a:r>
            <a:r>
              <a:rPr lang="es-ES" u="sng" dirty="0">
                <a:effectLst/>
                <a:latin typeface="Calibri" panose="020F0502020204030204" pitchFamily="34" charset="0"/>
                <a:ea typeface="SimSun" panose="02010600030101010101" pitchFamily="2" charset="-122"/>
                <a:cs typeface="Arial" panose="020B0604020202020204" pitchFamily="34" charset="0"/>
              </a:rPr>
              <a:t>cuestionario de 25 preguntas refleje áreas cognitivas y lingüísticas</a:t>
            </a:r>
            <a:r>
              <a:rPr lang="es-ES" dirty="0">
                <a:effectLst/>
                <a:latin typeface="Calibri" panose="020F0502020204030204" pitchFamily="34" charset="0"/>
                <a:ea typeface="SimSun" panose="02010600030101010101" pitchFamily="2" charset="-122"/>
                <a:cs typeface="Arial" panose="020B0604020202020204" pitchFamily="34" charset="0"/>
              </a:rPr>
              <a:t>. Sometiendo las mismas variables al género masculino y femenino y determinar estereotipos de género de patrones determinados en su conducta cerebral por separado. </a:t>
            </a:r>
          </a:p>
          <a:p>
            <a:pPr algn="just"/>
            <a:r>
              <a:rPr lang="es-ES" b="1" dirty="0">
                <a:effectLst/>
                <a:latin typeface="Calibri" panose="020F0502020204030204" pitchFamily="34" charset="0"/>
                <a:ea typeface="SimSun" panose="02010600030101010101" pitchFamily="2" charset="-122"/>
                <a:cs typeface="Arial" panose="020B0604020202020204" pitchFamily="34" charset="0"/>
              </a:rPr>
              <a:t>El objetivo general e</a:t>
            </a:r>
            <a:r>
              <a:rPr lang="es-ES" dirty="0">
                <a:effectLst/>
                <a:latin typeface="Calibri" panose="020F0502020204030204" pitchFamily="34" charset="0"/>
                <a:ea typeface="SimSun" panose="02010600030101010101" pitchFamily="2" charset="-122"/>
                <a:cs typeface="Arial" panose="020B0604020202020204" pitchFamily="34" charset="0"/>
              </a:rPr>
              <a:t>s: Determinar las </a:t>
            </a:r>
            <a:r>
              <a:rPr lang="es-ES" u="sng" dirty="0">
                <a:effectLst/>
                <a:latin typeface="Calibri" panose="020F0502020204030204" pitchFamily="34" charset="0"/>
                <a:ea typeface="SimSun" panose="02010600030101010101" pitchFamily="2" charset="-122"/>
                <a:cs typeface="Arial" panose="020B0604020202020204" pitchFamily="34" charset="0"/>
              </a:rPr>
              <a:t>diferencias </a:t>
            </a:r>
            <a:r>
              <a:rPr lang="es-ES" dirty="0">
                <a:effectLst/>
                <a:latin typeface="Calibri" panose="020F0502020204030204" pitchFamily="34" charset="0"/>
                <a:ea typeface="SimSun" panose="02010600030101010101" pitchFamily="2" charset="-122"/>
                <a:cs typeface="Arial" panose="020B0604020202020204" pitchFamily="34" charset="0"/>
              </a:rPr>
              <a:t>entre género masculino y femenino por medio del estudio del cerebro humano. </a:t>
            </a:r>
            <a:endParaRPr lang="es-ES" dirty="0">
              <a:effectLst/>
              <a:latin typeface="Calibri" panose="020F0502020204030204" pitchFamily="34" charset="0"/>
              <a:ea typeface="SimSun" panose="02010600030101010101" pitchFamily="2" charset="-122"/>
              <a:cs typeface="Times New Roman" panose="02020603050405020304" pitchFamily="18" charset="0"/>
            </a:endParaRPr>
          </a:p>
          <a:p>
            <a:endParaRPr lang="es-E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1308328" y="3856087"/>
            <a:ext cx="2243328" cy="2743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b="1" dirty="0">
                <a:effectLst/>
                <a:latin typeface="Calibri" panose="020F0502020204030204" pitchFamily="34" charset="0"/>
                <a:ea typeface="SimSun" panose="02010600030101010101" pitchFamily="2" charset="-122"/>
                <a:cs typeface="Arial" panose="020B0604020202020204" pitchFamily="34" charset="0"/>
              </a:rPr>
              <a:t>METODOLOGIA.</a:t>
            </a:r>
            <a:br>
              <a:rPr lang="es-ES_tradnl" dirty="0">
                <a:effectLst/>
                <a:latin typeface="Calibri" panose="020F0502020204030204" pitchFamily="34" charset="0"/>
                <a:ea typeface="SimSun" panose="02010600030101010101" pitchFamily="2" charset="-122"/>
                <a:cs typeface="Times New Roman" panose="02020603050405020304" pitchFamily="18" charset="0"/>
              </a:rPr>
            </a:br>
            <a:endParaRPr lang="es-ES_tradnl" dirty="0"/>
          </a:p>
        </p:txBody>
      </p:sp>
      <p:sp>
        <p:nvSpPr>
          <p:cNvPr id="3" name="Marcador de contenido 2"/>
          <p:cNvSpPr>
            <a:spLocks noGrp="1"/>
          </p:cNvSpPr>
          <p:nvPr>
            <p:ph idx="1"/>
          </p:nvPr>
        </p:nvSpPr>
        <p:spPr>
          <a:xfrm>
            <a:off x="4584700" y="287337"/>
            <a:ext cx="6840673" cy="6570663"/>
          </a:xfrm>
        </p:spPr>
        <p:txBody>
          <a:bodyPr>
            <a:normAutofit fontScale="92500" lnSpcReduction="10000"/>
          </a:bodyPr>
          <a:lstStyle/>
          <a:p>
            <a:pPr algn="just"/>
            <a:r>
              <a:rPr lang="es-ES" b="1" dirty="0">
                <a:effectLst/>
                <a:latin typeface="Calibri" panose="020F0502020204030204" pitchFamily="34" charset="0"/>
                <a:ea typeface="SimSun" panose="02010600030101010101" pitchFamily="2" charset="-122"/>
                <a:cs typeface="Arial" panose="020B0604020202020204" pitchFamily="34" charset="0"/>
              </a:rPr>
              <a:t>El tipo de estudio </a:t>
            </a:r>
            <a:r>
              <a:rPr lang="es-ES" dirty="0">
                <a:effectLst/>
                <a:latin typeface="Calibri" panose="020F0502020204030204" pitchFamily="34" charset="0"/>
                <a:ea typeface="SimSun" panose="02010600030101010101" pitchFamily="2" charset="-122"/>
                <a:cs typeface="Arial" panose="020B0604020202020204" pitchFamily="34" charset="0"/>
              </a:rPr>
              <a:t>es </a:t>
            </a:r>
            <a:r>
              <a:rPr lang="es-ES" u="sng" dirty="0">
                <a:effectLst/>
                <a:latin typeface="Calibri" panose="020F0502020204030204" pitchFamily="34" charset="0"/>
                <a:ea typeface="SimSun" panose="02010600030101010101" pitchFamily="2" charset="-122"/>
                <a:cs typeface="Arial" panose="020B0604020202020204" pitchFamily="34" charset="0"/>
              </a:rPr>
              <a:t>descriptivo prospectivo de corte transversal</a:t>
            </a:r>
            <a:r>
              <a:rPr lang="es-ES" dirty="0">
                <a:effectLst/>
                <a:latin typeface="Calibri" panose="020F0502020204030204" pitchFamily="34" charset="0"/>
                <a:ea typeface="SimSun" panose="02010600030101010101" pitchFamily="2" charset="-122"/>
                <a:cs typeface="Arial" panose="020B0604020202020204" pitchFamily="34" charset="0"/>
              </a:rPr>
              <a:t>. Con un nivel de significancia del 95 % y error de estimación del 5 %. </a:t>
            </a:r>
          </a:p>
          <a:p>
            <a:pPr algn="just"/>
            <a:r>
              <a:rPr lang="es-ES" dirty="0">
                <a:effectLst/>
                <a:latin typeface="Calibri" panose="020F0502020204030204" pitchFamily="34" charset="0"/>
                <a:ea typeface="SimSun" panose="02010600030101010101" pitchFamily="2" charset="-122"/>
                <a:cs typeface="Arial" panose="020B0604020202020204" pitchFamily="34" charset="0"/>
              </a:rPr>
              <a:t>Se hizo un </a:t>
            </a:r>
            <a:r>
              <a:rPr lang="es-ES" b="1" dirty="0">
                <a:effectLst/>
                <a:latin typeface="Calibri" panose="020F0502020204030204" pitchFamily="34" charset="0"/>
                <a:ea typeface="SimSun" panose="02010600030101010101" pitchFamily="2" charset="-122"/>
                <a:cs typeface="Arial" panose="020B0604020202020204" pitchFamily="34" charset="0"/>
              </a:rPr>
              <a:t>meta análisis</a:t>
            </a:r>
            <a:r>
              <a:rPr lang="es-ES" dirty="0">
                <a:effectLst/>
                <a:latin typeface="Calibri" panose="020F0502020204030204" pitchFamily="34" charset="0"/>
                <a:ea typeface="SimSun" panose="02010600030101010101" pitchFamily="2" charset="-122"/>
                <a:cs typeface="Arial" panose="020B0604020202020204" pitchFamily="34" charset="0"/>
              </a:rPr>
              <a:t>, tiempo dos años N/A. </a:t>
            </a:r>
          </a:p>
          <a:p>
            <a:pPr algn="just"/>
            <a:r>
              <a:rPr lang="es-ES" b="1" dirty="0">
                <a:effectLst/>
                <a:latin typeface="Calibri" panose="020F0502020204030204" pitchFamily="34" charset="0"/>
                <a:ea typeface="SimSun" panose="02010600030101010101" pitchFamily="2" charset="-122"/>
                <a:cs typeface="Arial" panose="020B0604020202020204" pitchFamily="34" charset="0"/>
              </a:rPr>
              <a:t>Muestra. </a:t>
            </a:r>
            <a:r>
              <a:rPr lang="es-ES" dirty="0">
                <a:effectLst/>
                <a:latin typeface="Calibri" panose="020F0502020204030204" pitchFamily="34" charset="0"/>
                <a:ea typeface="SimSun" panose="02010600030101010101" pitchFamily="2" charset="-122"/>
                <a:cs typeface="Arial" panose="020B0604020202020204" pitchFamily="34" charset="0"/>
              </a:rPr>
              <a:t>Se obtuvo una </a:t>
            </a:r>
            <a:r>
              <a:rPr lang="es-ES" u="sng" dirty="0">
                <a:effectLst/>
                <a:latin typeface="Calibri" panose="020F0502020204030204" pitchFamily="34" charset="0"/>
                <a:ea typeface="SimSun" panose="02010600030101010101" pitchFamily="2" charset="-122"/>
                <a:cs typeface="Arial" panose="020B0604020202020204" pitchFamily="34" charset="0"/>
              </a:rPr>
              <a:t>muestra total de 200 estudiantes </a:t>
            </a:r>
            <a:r>
              <a:rPr lang="es-ES" dirty="0">
                <a:effectLst/>
                <a:latin typeface="Calibri" panose="020F0502020204030204" pitchFamily="34" charset="0"/>
                <a:ea typeface="SimSun" panose="02010600030101010101" pitchFamily="2" charset="-122"/>
                <a:cs typeface="Arial" panose="020B0604020202020204" pitchFamily="34" charset="0"/>
              </a:rPr>
              <a:t>universitarios corresponden a dos grupos muéstrales que son: </a:t>
            </a:r>
            <a:r>
              <a:rPr lang="es-ES" u="sng" dirty="0">
                <a:effectLst/>
                <a:latin typeface="Calibri" panose="020F0502020204030204" pitchFamily="34" charset="0"/>
                <a:ea typeface="SimSun" panose="02010600030101010101" pitchFamily="2" charset="-122"/>
                <a:cs typeface="Arial" panose="020B0604020202020204" pitchFamily="34" charset="0"/>
              </a:rPr>
              <a:t>100 del género masculino y 100 del género femenino en una proporción de 1:1</a:t>
            </a:r>
            <a:r>
              <a:rPr lang="es-ES" dirty="0">
                <a:effectLst/>
                <a:latin typeface="Calibri" panose="020F0502020204030204" pitchFamily="34" charset="0"/>
                <a:ea typeface="SimSun" panose="02010600030101010101" pitchFamily="2" charset="-122"/>
                <a:cs typeface="Arial" panose="020B0604020202020204" pitchFamily="34" charset="0"/>
              </a:rPr>
              <a:t>. Muestreo estratificado simple al azar en auditórium y aulas.</a:t>
            </a:r>
          </a:p>
          <a:p>
            <a:pPr algn="just"/>
            <a:r>
              <a:rPr lang="es-ES" b="1" dirty="0">
                <a:effectLst/>
                <a:latin typeface="Calibri" panose="020F0502020204030204" pitchFamily="34" charset="0"/>
                <a:ea typeface="SimSun" panose="02010600030101010101" pitchFamily="2" charset="-122"/>
                <a:cs typeface="Arial" panose="020B0604020202020204" pitchFamily="34" charset="0"/>
              </a:rPr>
              <a:t>Del instrumento de evaluación</a:t>
            </a:r>
            <a:r>
              <a:rPr lang="es-ES" dirty="0">
                <a:effectLst/>
                <a:latin typeface="Calibri" panose="020F0502020204030204" pitchFamily="34" charset="0"/>
                <a:ea typeface="SimSun" panose="02010600030101010101" pitchFamily="2" charset="-122"/>
                <a:cs typeface="Arial" panose="020B0604020202020204" pitchFamily="34" charset="0"/>
              </a:rPr>
              <a:t>: son </a:t>
            </a:r>
            <a:r>
              <a:rPr lang="es-ES" u="sng" dirty="0">
                <a:effectLst/>
                <a:latin typeface="Calibri" panose="020F0502020204030204" pitchFamily="34" charset="0"/>
                <a:ea typeface="SimSun" panose="02010600030101010101" pitchFamily="2" charset="-122"/>
                <a:cs typeface="Arial" panose="020B0604020202020204" pitchFamily="34" charset="0"/>
              </a:rPr>
              <a:t>25 preguntas</a:t>
            </a:r>
            <a:r>
              <a:rPr lang="es-ES" dirty="0">
                <a:effectLst/>
                <a:latin typeface="Calibri" panose="020F0502020204030204" pitchFamily="34" charset="0"/>
                <a:ea typeface="SimSun" panose="02010600030101010101" pitchFamily="2" charset="-122"/>
                <a:cs typeface="Arial" panose="020B0604020202020204" pitchFamily="34" charset="0"/>
              </a:rPr>
              <a:t>, la mayoría son cerradas, explora </a:t>
            </a:r>
            <a:r>
              <a:rPr lang="es-ES" u="sng" dirty="0">
                <a:effectLst/>
                <a:highlight>
                  <a:srgbClr val="FFFF00"/>
                </a:highlight>
                <a:latin typeface="Calibri" panose="020F0502020204030204" pitchFamily="34" charset="0"/>
                <a:ea typeface="SimSun" panose="02010600030101010101" pitchFamily="2" charset="-122"/>
                <a:cs typeface="Arial" panose="020B0604020202020204" pitchFamily="34" charset="0"/>
              </a:rPr>
              <a:t>áreas cognitivas </a:t>
            </a:r>
            <a:r>
              <a:rPr lang="es-ES" dirty="0">
                <a:effectLst/>
                <a:latin typeface="Calibri" panose="020F0502020204030204" pitchFamily="34" charset="0"/>
                <a:ea typeface="SimSun" panose="02010600030101010101" pitchFamily="2" charset="-122"/>
                <a:cs typeface="Arial" panose="020B0604020202020204" pitchFamily="34" charset="0"/>
              </a:rPr>
              <a:t>como: memoria, atención, percepción, abstracción, creatividad, multitareas, comprensión, relación, inteligencia, concentración y psicomotricidad. </a:t>
            </a:r>
            <a:r>
              <a:rPr lang="es-ES" u="sng" dirty="0">
                <a:effectLst/>
                <a:latin typeface="Calibri" panose="020F0502020204030204" pitchFamily="34" charset="0"/>
                <a:ea typeface="SimSun" panose="02010600030101010101" pitchFamily="2" charset="-122"/>
                <a:cs typeface="Arial" panose="020B0604020202020204" pitchFamily="34" charset="0"/>
              </a:rPr>
              <a:t>En el </a:t>
            </a:r>
            <a:r>
              <a:rPr lang="es-ES" u="sng" dirty="0">
                <a:effectLst/>
                <a:highlight>
                  <a:srgbClr val="FFFF00"/>
                </a:highlight>
                <a:latin typeface="Calibri" panose="020F0502020204030204" pitchFamily="34" charset="0"/>
                <a:ea typeface="SimSun" panose="02010600030101010101" pitchFamily="2" charset="-122"/>
                <a:cs typeface="Arial" panose="020B0604020202020204" pitchFamily="34" charset="0"/>
              </a:rPr>
              <a:t>área lingüística </a:t>
            </a:r>
            <a:r>
              <a:rPr lang="es-ES" dirty="0">
                <a:effectLst/>
                <a:latin typeface="Calibri" panose="020F0502020204030204" pitchFamily="34" charset="0"/>
                <a:ea typeface="SimSun" panose="02010600030101010101" pitchFamily="2" charset="-122"/>
                <a:cs typeface="Arial" panose="020B0604020202020204" pitchFamily="34" charset="0"/>
              </a:rPr>
              <a:t>se evalúo: autoestima, honestidad, amistad, respeto, responsabilidad, resolución de problemas o conflictos, solidaridad. Las preguntas se hicieron de acuerdo a ejercicios de exploración como en proporción según género se diferencia la inteligencia, las emociones, las conductas, desempeño, reacción de estímulos psicológicos positivos o negativos, madurez emocional entre otros. </a:t>
            </a:r>
          </a:p>
          <a:p>
            <a:pPr algn="just"/>
            <a:r>
              <a:rPr lang="es-ES" dirty="0">
                <a:effectLst/>
                <a:latin typeface="Calibri" panose="020F0502020204030204" pitchFamily="34" charset="0"/>
                <a:ea typeface="SimSun" panose="02010600030101010101" pitchFamily="2" charset="-122"/>
                <a:cs typeface="Arial" panose="020B0604020202020204" pitchFamily="34" charset="0"/>
              </a:rPr>
              <a:t>Se utilizaron parte de los </a:t>
            </a:r>
            <a:r>
              <a:rPr lang="es-ES" b="1" dirty="0">
                <a:effectLst/>
                <a:latin typeface="Calibri" panose="020F0502020204030204" pitchFamily="34" charset="0"/>
                <a:ea typeface="SimSun" panose="02010600030101010101" pitchFamily="2" charset="-122"/>
                <a:cs typeface="Arial" panose="020B0604020202020204" pitchFamily="34" charset="0"/>
              </a:rPr>
              <a:t>Test estandarizados </a:t>
            </a:r>
            <a:r>
              <a:rPr lang="es-ES" dirty="0">
                <a:effectLst/>
                <a:latin typeface="Calibri" panose="020F0502020204030204" pitchFamily="34" charset="0"/>
                <a:ea typeface="SimSun" panose="02010600030101010101" pitchFamily="2" charset="-122"/>
                <a:cs typeface="Arial" panose="020B0604020202020204" pitchFamily="34" charset="0"/>
              </a:rPr>
              <a:t>como Test de Raven, Test de intuición, Test de inteligencia, Test de creatividad y análisis. </a:t>
            </a:r>
          </a:p>
          <a:p>
            <a:pPr algn="just"/>
            <a:r>
              <a:rPr lang="es-ES" b="1" dirty="0">
                <a:effectLst/>
                <a:latin typeface="Calibri" panose="020F0502020204030204" pitchFamily="34" charset="0"/>
                <a:ea typeface="SimSun" panose="02010600030101010101" pitchFamily="2" charset="-122"/>
                <a:cs typeface="Arial" panose="020B0604020202020204" pitchFamily="34" charset="0"/>
              </a:rPr>
              <a:t>Unidad de análisis </a:t>
            </a:r>
            <a:r>
              <a:rPr lang="es-ES" dirty="0">
                <a:effectLst/>
                <a:latin typeface="Calibri" panose="020F0502020204030204" pitchFamily="34" charset="0"/>
                <a:ea typeface="SimSun" panose="02010600030101010101" pitchFamily="2" charset="-122"/>
                <a:cs typeface="Arial" panose="020B0604020202020204" pitchFamily="34" charset="0"/>
              </a:rPr>
              <a:t>son los estudiantes universitarios de ambos géneros.</a:t>
            </a:r>
            <a:endParaRPr lang="es-ES" dirty="0">
              <a:effectLst/>
              <a:latin typeface="Calibri" panose="020F0502020204030204" pitchFamily="34" charset="0"/>
              <a:ea typeface="SimSun" panose="02010600030101010101" pitchFamily="2" charset="-122"/>
              <a:cs typeface="Times New Roman" panose="02020603050405020304" pitchFamily="18" charset="0"/>
            </a:endParaRPr>
          </a:p>
          <a:p>
            <a:endParaRPr lang="es-ES" dirty="0">
              <a:effectLst/>
              <a:latin typeface="Calibri" panose="020F0502020204030204" pitchFamily="34" charset="0"/>
              <a:ea typeface="SimSun" panose="02010600030101010101" pitchFamily="2" charset="-122"/>
              <a:cs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1112613" y="3903980"/>
            <a:ext cx="2697387" cy="26973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effectLst/>
                <a:latin typeface="Calibri" panose="020F0502020204030204" pitchFamily="34" charset="0"/>
                <a:ea typeface="SimSun" panose="02010600030101010101" pitchFamily="2" charset="-122"/>
                <a:cs typeface="Arial" panose="020B0604020202020204" pitchFamily="34" charset="0"/>
              </a:rPr>
              <a:t>Criterios para determinar la muestra:</a:t>
            </a:r>
            <a:br>
              <a:rPr lang="es-ES" dirty="0">
                <a:effectLst/>
                <a:latin typeface="Calibri" panose="020F0502020204030204" pitchFamily="34" charset="0"/>
                <a:ea typeface="SimSun" panose="02010600030101010101" pitchFamily="2" charset="-122"/>
                <a:cs typeface="Times New Roman" panose="02020603050405020304" pitchFamily="18" charset="0"/>
              </a:rPr>
            </a:br>
            <a:endParaRPr lang="es-ES_tradnl" dirty="0"/>
          </a:p>
        </p:txBody>
      </p:sp>
      <p:sp>
        <p:nvSpPr>
          <p:cNvPr id="3" name="Marcador de contenido 2"/>
          <p:cNvSpPr>
            <a:spLocks noGrp="1"/>
          </p:cNvSpPr>
          <p:nvPr>
            <p:ph idx="1"/>
          </p:nvPr>
        </p:nvSpPr>
        <p:spPr>
          <a:xfrm>
            <a:off x="4387610" y="190500"/>
            <a:ext cx="6915759" cy="6489700"/>
          </a:xfrm>
        </p:spPr>
        <p:txBody>
          <a:bodyPr>
            <a:normAutofit/>
          </a:bodyPr>
          <a:lstStyle/>
          <a:p>
            <a:pPr algn="just">
              <a:lnSpc>
                <a:spcPct val="100000"/>
              </a:lnSpc>
            </a:pPr>
            <a:r>
              <a:rPr lang="es-ES" sz="1600" b="1" dirty="0">
                <a:effectLst/>
                <a:latin typeface="Calibri" panose="020F0502020204030204" pitchFamily="34" charset="0"/>
                <a:ea typeface="SimSun" panose="02010600030101010101" pitchFamily="2" charset="-122"/>
                <a:cs typeface="Arial" panose="020B0604020202020204" pitchFamily="34" charset="0"/>
              </a:rPr>
              <a:t>Criterios de inclusión: </a:t>
            </a:r>
            <a:r>
              <a:rPr lang="es-ES" sz="1600" dirty="0">
                <a:effectLst/>
                <a:latin typeface="Calibri" panose="020F0502020204030204" pitchFamily="34" charset="0"/>
                <a:ea typeface="SimSun" panose="02010600030101010101" pitchFamily="2" charset="-122"/>
                <a:cs typeface="Arial" panose="020B0604020202020204" pitchFamily="34" charset="0"/>
              </a:rPr>
              <a:t>Estudiantes activos de diversas carreras entre las edades de 18 a 24 años. No estén discapacitados ni con enfermedades mentales. Del género masculino y femenino.</a:t>
            </a:r>
          </a:p>
          <a:p>
            <a:pPr algn="just">
              <a:lnSpc>
                <a:spcPct val="100000"/>
              </a:lnSpc>
            </a:pPr>
            <a:r>
              <a:rPr lang="es-ES" sz="1600" dirty="0">
                <a:effectLst/>
                <a:latin typeface="Calibri" panose="020F0502020204030204" pitchFamily="34" charset="0"/>
                <a:ea typeface="SimSun" panose="02010600030101010101" pitchFamily="2" charset="-122"/>
                <a:cs typeface="Arial" panose="020B0604020202020204" pitchFamily="34" charset="0"/>
              </a:rPr>
              <a:t> </a:t>
            </a:r>
            <a:r>
              <a:rPr lang="es-ES" sz="1600" b="1" dirty="0">
                <a:effectLst/>
                <a:latin typeface="Calibri" panose="020F0502020204030204" pitchFamily="34" charset="0"/>
                <a:ea typeface="SimSun" panose="02010600030101010101" pitchFamily="2" charset="-122"/>
                <a:cs typeface="Arial" panose="020B0604020202020204" pitchFamily="34" charset="0"/>
              </a:rPr>
              <a:t>Criterios de exclusión: </a:t>
            </a:r>
            <a:r>
              <a:rPr lang="es-ES" sz="1600" dirty="0">
                <a:effectLst/>
                <a:latin typeface="Calibri" panose="020F0502020204030204" pitchFamily="34" charset="0"/>
                <a:ea typeface="SimSun" panose="02010600030101010101" pitchFamily="2" charset="-122"/>
                <a:cs typeface="Arial" panose="020B0604020202020204" pitchFamily="34" charset="0"/>
              </a:rPr>
              <a:t>Estudiantes que no quieran participar en el estudio. Estudiantes no activos. Estudiantes voluntarios.</a:t>
            </a:r>
          </a:p>
          <a:p>
            <a:pPr algn="just">
              <a:lnSpc>
                <a:spcPct val="100000"/>
              </a:lnSpc>
            </a:pPr>
            <a:r>
              <a:rPr lang="es-ES" sz="1600" b="1" dirty="0">
                <a:effectLst/>
                <a:latin typeface="Calibri" panose="020F0502020204030204" pitchFamily="34" charset="0"/>
                <a:ea typeface="SimSun" panose="02010600030101010101" pitchFamily="2" charset="-122"/>
                <a:cs typeface="Arial" panose="020B0604020202020204" pitchFamily="34" charset="0"/>
              </a:rPr>
              <a:t> HIPÓTESIS. Hipótesis 1: El cerebro humano entre género masculino y femenino es diferente. Hipótesis2: Hay diferencias significativas en el cerebro humano entre género masculino y femenino. Hipótesis nula: No hay diferencias significativas en el cerebro humano entre género masculino y femenino.</a:t>
            </a:r>
          </a:p>
          <a:p>
            <a:pPr algn="just">
              <a:lnSpc>
                <a:spcPct val="100000"/>
              </a:lnSpc>
            </a:pPr>
            <a:r>
              <a:rPr lang="es-ES" sz="1600" b="1" dirty="0">
                <a:effectLst/>
                <a:latin typeface="Calibri" panose="020F0502020204030204" pitchFamily="34" charset="0"/>
                <a:ea typeface="SimSun" panose="02010600030101010101" pitchFamily="2" charset="-122"/>
                <a:cs typeface="Arial" panose="020B0604020202020204" pitchFamily="34" charset="0"/>
              </a:rPr>
              <a:t> TÉCNICAS DE OBTENCIÓN DE INFORMACIÓN.</a:t>
            </a:r>
            <a:r>
              <a:rPr lang="es-ES" sz="1600" dirty="0">
                <a:effectLst/>
                <a:latin typeface="Calibri" panose="020F0502020204030204" pitchFamily="34" charset="0"/>
                <a:ea typeface="SimSun" panose="02010600030101010101" pitchFamily="2" charset="-122"/>
                <a:cs typeface="Arial" panose="020B0604020202020204" pitchFamily="34" charset="0"/>
              </a:rPr>
              <a:t>.  </a:t>
            </a:r>
          </a:p>
          <a:p>
            <a:pPr algn="just">
              <a:lnSpc>
                <a:spcPct val="100000"/>
              </a:lnSpc>
            </a:pPr>
            <a:r>
              <a:rPr lang="es-ES" sz="1600" b="1" dirty="0">
                <a:effectLst/>
                <a:latin typeface="Calibri" panose="020F0502020204030204" pitchFamily="34" charset="0"/>
                <a:ea typeface="SimSun" panose="02010600030101010101" pitchFamily="2" charset="-122"/>
                <a:cs typeface="Arial" panose="020B0604020202020204" pitchFamily="34" charset="0"/>
              </a:rPr>
              <a:t>MECANISMOS DE CONFIDENCIALIDAD Y RESGUARDO DE LOS DATOS. </a:t>
            </a:r>
            <a:r>
              <a:rPr lang="es-ES" sz="1600" dirty="0">
                <a:effectLst/>
                <a:latin typeface="Calibri" panose="020F0502020204030204" pitchFamily="34" charset="0"/>
                <a:ea typeface="SimSun" panose="02010600030101010101" pitchFamily="2" charset="-122"/>
                <a:cs typeface="Arial" panose="020B0604020202020204" pitchFamily="34" charset="0"/>
              </a:rPr>
              <a:t>Se respetó la ética del estudio y se explicó al estudiante el objetivo de la investigación a realizar. Todos los datos fueron resguardados y tabulados únicamente por los miembros del equipo de investigación, </a:t>
            </a:r>
            <a:r>
              <a:rPr lang="es-ES" sz="1600" u="sng" dirty="0">
                <a:effectLst/>
                <a:latin typeface="Calibri" panose="020F0502020204030204" pitchFamily="34" charset="0"/>
                <a:ea typeface="SimSun" panose="02010600030101010101" pitchFamily="2" charset="-122"/>
                <a:cs typeface="Arial" panose="020B0604020202020204" pitchFamily="34" charset="0"/>
              </a:rPr>
              <a:t>no se publicaron nombres ni ningún otro dato personal del encuestado en el estudio. La encuesta es anónima solo se identificó el género de los encuestados</a:t>
            </a:r>
            <a:r>
              <a:rPr lang="es-ES" sz="1600" dirty="0">
                <a:effectLst/>
                <a:latin typeface="Calibri" panose="020F0502020204030204" pitchFamily="34" charset="0"/>
                <a:ea typeface="SimSun" panose="02010600030101010101" pitchFamily="2" charset="-122"/>
                <a:cs typeface="Arial" panose="020B0604020202020204" pitchFamily="34" charset="0"/>
              </a:rPr>
              <a:t>. Al publicar el artículo de investigación no llevara tiempo de estudio, nombre de los encuestados ni procedencia académica de carrera. Se protegerá la identidad y respeto de los encuestados. </a:t>
            </a:r>
            <a:r>
              <a:rPr lang="es-ES" sz="1600" u="sng" dirty="0">
                <a:effectLst/>
                <a:latin typeface="Calibri" panose="020F0502020204030204" pitchFamily="34" charset="0"/>
                <a:ea typeface="SimSun" panose="02010600030101010101" pitchFamily="2" charset="-122"/>
                <a:cs typeface="Arial" panose="020B0604020202020204" pitchFamily="34" charset="0"/>
              </a:rPr>
              <a:t>No se manipuló a los sujetos o </a:t>
            </a:r>
            <a:r>
              <a:rPr lang="es-ES" sz="1600" u="sng" dirty="0" err="1">
                <a:effectLst/>
                <a:latin typeface="Calibri" panose="020F0502020204030204" pitchFamily="34" charset="0"/>
                <a:ea typeface="SimSun" panose="02010600030101010101" pitchFamily="2" charset="-122"/>
                <a:cs typeface="Arial" panose="020B0604020202020204" pitchFamily="34" charset="0"/>
              </a:rPr>
              <a:t>intrasujetos</a:t>
            </a:r>
            <a:r>
              <a:rPr lang="es-ES" sz="1600" u="sng" dirty="0">
                <a:effectLst/>
                <a:latin typeface="Calibri" panose="020F0502020204030204" pitchFamily="34" charset="0"/>
                <a:ea typeface="SimSun" panose="02010600030101010101" pitchFamily="2" charset="-122"/>
                <a:cs typeface="Arial" panose="020B0604020202020204" pitchFamily="34" charset="0"/>
              </a:rPr>
              <a:t> del estudio</a:t>
            </a:r>
            <a:r>
              <a:rPr lang="es-ES" sz="1600" dirty="0">
                <a:effectLst/>
                <a:latin typeface="Calibri" panose="020F0502020204030204" pitchFamily="34" charset="0"/>
                <a:ea typeface="SimSun" panose="02010600030101010101" pitchFamily="2" charset="-122"/>
                <a:cs typeface="Arial" panose="020B0604020202020204" pitchFamily="34" charset="0"/>
              </a:rPr>
              <a:t>. El estudio es </a:t>
            </a:r>
            <a:r>
              <a:rPr lang="es-ES" sz="1600" u="sng" dirty="0">
                <a:effectLst/>
                <a:latin typeface="Calibri" panose="020F0502020204030204" pitchFamily="34" charset="0"/>
                <a:ea typeface="SimSun" panose="02010600030101010101" pitchFamily="2" charset="-122"/>
                <a:cs typeface="Arial" panose="020B0604020202020204" pitchFamily="34" charset="0"/>
              </a:rPr>
              <a:t>doble ciego porque no se conoce al sujeto ni su identidad, el investigador no conoce al sujeto </a:t>
            </a:r>
            <a:r>
              <a:rPr lang="es-ES" sz="1600" dirty="0">
                <a:effectLst/>
                <a:latin typeface="Calibri" panose="020F0502020204030204" pitchFamily="34" charset="0"/>
                <a:ea typeface="SimSun" panose="02010600030101010101" pitchFamily="2" charset="-122"/>
                <a:cs typeface="Arial" panose="020B0604020202020204" pitchFamily="34" charset="0"/>
              </a:rPr>
              <a:t>ni entrevistara personalmente. </a:t>
            </a:r>
            <a:endParaRPr lang="es-ES_tradnl" sz="1600" dirty="0"/>
          </a:p>
        </p:txBody>
      </p:sp>
      <p:pic>
        <p:nvPicPr>
          <p:cNvPr id="5" name="Imagen 4"/>
          <p:cNvPicPr>
            <a:picLocks noChangeAspect="1"/>
          </p:cNvPicPr>
          <p:nvPr/>
        </p:nvPicPr>
        <p:blipFill>
          <a:blip r:embed="rId2"/>
          <a:stretch>
            <a:fillRect/>
          </a:stretch>
        </p:blipFill>
        <p:spPr>
          <a:xfrm>
            <a:off x="1155700" y="3712110"/>
            <a:ext cx="2524760" cy="27013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dirty="0"/>
              <a:t>Procedimiento</a:t>
            </a:r>
          </a:p>
        </p:txBody>
      </p:sp>
      <p:sp>
        <p:nvSpPr>
          <p:cNvPr id="3" name="Marcador de contenido 2"/>
          <p:cNvSpPr>
            <a:spLocks noGrp="1"/>
          </p:cNvSpPr>
          <p:nvPr>
            <p:ph idx="1"/>
          </p:nvPr>
        </p:nvSpPr>
        <p:spPr>
          <a:xfrm>
            <a:off x="5105400" y="287336"/>
            <a:ext cx="6281873" cy="6342063"/>
          </a:xfrm>
        </p:spPr>
        <p:txBody>
          <a:bodyPr>
            <a:normAutofit fontScale="92500"/>
          </a:bodyPr>
          <a:lstStyle/>
          <a:p>
            <a:pPr algn="just"/>
            <a:r>
              <a:rPr lang="es-ES" sz="1900" b="1" dirty="0">
                <a:effectLst/>
                <a:latin typeface="Calibri" panose="020F0502020204030204" pitchFamily="34" charset="0"/>
                <a:ea typeface="SimSun" panose="02010600030101010101" pitchFamily="2" charset="-122"/>
                <a:cs typeface="Arial" panose="020B0604020202020204" pitchFamily="34" charset="0"/>
              </a:rPr>
              <a:t>PROCEDIMIENTO Y ANALISIS DE INFORMACION. EJECUCION. </a:t>
            </a:r>
            <a:r>
              <a:rPr lang="es-ES" sz="1900" dirty="0">
                <a:effectLst/>
                <a:latin typeface="Calibri" panose="020F0502020204030204" pitchFamily="34" charset="0"/>
                <a:ea typeface="SimSun" panose="02010600030101010101" pitchFamily="2" charset="-122"/>
                <a:cs typeface="Arial" panose="020B0604020202020204" pitchFamily="34" charset="0"/>
              </a:rPr>
              <a:t>La población a estudiar comprende estudiantes universitarios activos- </a:t>
            </a:r>
            <a:r>
              <a:rPr lang="es-ES" sz="1900" b="1" dirty="0">
                <a:effectLst/>
                <a:latin typeface="Calibri" panose="020F0502020204030204" pitchFamily="34" charset="0"/>
                <a:ea typeface="SimSun" panose="02010600030101010101" pitchFamily="2" charset="-122"/>
                <a:cs typeface="Arial" panose="020B0604020202020204" pitchFamily="34" charset="0"/>
              </a:rPr>
              <a:t>Validación del instrumento. </a:t>
            </a:r>
            <a:r>
              <a:rPr lang="es-ES" sz="1900" dirty="0">
                <a:effectLst/>
                <a:latin typeface="Calibri" panose="020F0502020204030204" pitchFamily="34" charset="0"/>
                <a:ea typeface="SimSun" panose="02010600030101010101" pitchFamily="2" charset="-122"/>
                <a:cs typeface="Arial" panose="020B0604020202020204" pitchFamily="34" charset="0"/>
              </a:rPr>
              <a:t>Se pasó una </a:t>
            </a:r>
            <a:r>
              <a:rPr lang="es-ES" sz="1900" dirty="0">
                <a:effectLst/>
                <a:highlight>
                  <a:srgbClr val="FFFF00"/>
                </a:highlight>
                <a:latin typeface="Calibri" panose="020F0502020204030204" pitchFamily="34" charset="0"/>
                <a:ea typeface="SimSun" panose="02010600030101010101" pitchFamily="2" charset="-122"/>
                <a:cs typeface="Arial" panose="020B0604020202020204" pitchFamily="34" charset="0"/>
              </a:rPr>
              <a:t>prueba piloto </a:t>
            </a:r>
            <a:r>
              <a:rPr lang="es-ES" sz="1900" dirty="0">
                <a:effectLst/>
                <a:latin typeface="Calibri" panose="020F0502020204030204" pitchFamily="34" charset="0"/>
                <a:ea typeface="SimSun" panose="02010600030101010101" pitchFamily="2" charset="-122"/>
                <a:cs typeface="Arial" panose="020B0604020202020204" pitchFamily="34" charset="0"/>
              </a:rPr>
              <a:t>para validar el instrumento y hacer las correcciones necesarias cuando se ejecute la fase de recolección de información. </a:t>
            </a:r>
          </a:p>
          <a:p>
            <a:pPr algn="just"/>
            <a:r>
              <a:rPr lang="es-ES" sz="1900" b="1" dirty="0">
                <a:effectLst/>
                <a:latin typeface="Calibri" panose="020F0502020204030204" pitchFamily="34" charset="0"/>
                <a:ea typeface="SimSun" panose="02010600030101010101" pitchFamily="2" charset="-122"/>
                <a:cs typeface="Arial" panose="020B0604020202020204" pitchFamily="34" charset="0"/>
              </a:rPr>
              <a:t>Recolección de datos. </a:t>
            </a:r>
            <a:r>
              <a:rPr lang="es-ES" sz="1900" dirty="0">
                <a:effectLst/>
                <a:latin typeface="Calibri" panose="020F0502020204030204" pitchFamily="34" charset="0"/>
                <a:ea typeface="SimSun" panose="02010600030101010101" pitchFamily="2" charset="-122"/>
                <a:cs typeface="Arial" panose="020B0604020202020204" pitchFamily="34" charset="0"/>
              </a:rPr>
              <a:t>Se realizó la </a:t>
            </a:r>
            <a:r>
              <a:rPr lang="es-ES" sz="1900" u="sng" dirty="0">
                <a:effectLst/>
                <a:latin typeface="Calibri" panose="020F0502020204030204" pitchFamily="34" charset="0"/>
                <a:ea typeface="SimSun" panose="02010600030101010101" pitchFamily="2" charset="-122"/>
                <a:cs typeface="Arial" panose="020B0604020202020204" pitchFamily="34" charset="0"/>
              </a:rPr>
              <a:t>encuesta a 200 estudiantes </a:t>
            </a:r>
            <a:r>
              <a:rPr lang="es-ES" sz="1900" dirty="0">
                <a:effectLst/>
                <a:latin typeface="Calibri" panose="020F0502020204030204" pitchFamily="34" charset="0"/>
                <a:ea typeface="SimSun" panose="02010600030101010101" pitchFamily="2" charset="-122"/>
                <a:cs typeface="Arial" panose="020B0604020202020204" pitchFamily="34" charset="0"/>
              </a:rPr>
              <a:t>distribuidos en 100 masculinos y 100 femeninas. </a:t>
            </a:r>
            <a:r>
              <a:rPr lang="es-ES" sz="1900" u="sng" dirty="0">
                <a:effectLst/>
                <a:latin typeface="Calibri" panose="020F0502020204030204" pitchFamily="34" charset="0"/>
                <a:ea typeface="SimSun" panose="02010600030101010101" pitchFamily="2" charset="-122"/>
                <a:cs typeface="Arial" panose="020B0604020202020204" pitchFamily="34" charset="0"/>
              </a:rPr>
              <a:t>Se pasó al azar. </a:t>
            </a:r>
            <a:r>
              <a:rPr lang="es-ES" sz="1900" dirty="0">
                <a:effectLst/>
                <a:latin typeface="Calibri" panose="020F0502020204030204" pitchFamily="34" charset="0"/>
                <a:ea typeface="SimSun" panose="02010600030101010101" pitchFamily="2" charset="-122"/>
                <a:cs typeface="Arial" panose="020B0604020202020204" pitchFamily="34" charset="0"/>
              </a:rPr>
              <a:t>El instrumento consta de </a:t>
            </a:r>
            <a:r>
              <a:rPr lang="es-ES" sz="1900" b="1" dirty="0">
                <a:effectLst/>
                <a:latin typeface="Calibri" panose="020F0502020204030204" pitchFamily="34" charset="0"/>
                <a:ea typeface="SimSun" panose="02010600030101010101" pitchFamily="2" charset="-122"/>
                <a:cs typeface="Arial" panose="020B0604020202020204" pitchFamily="34" charset="0"/>
              </a:rPr>
              <a:t>25 preguntas </a:t>
            </a:r>
            <a:r>
              <a:rPr lang="es-ES" sz="1900" dirty="0">
                <a:effectLst/>
                <a:latin typeface="Calibri" panose="020F0502020204030204" pitchFamily="34" charset="0"/>
                <a:ea typeface="SimSun" panose="02010600030101010101" pitchFamily="2" charset="-122"/>
                <a:cs typeface="Arial" panose="020B0604020202020204" pitchFamily="34" charset="0"/>
              </a:rPr>
              <a:t>explorando las siguientes áreas cognitivas y lingüísticas. </a:t>
            </a:r>
          </a:p>
          <a:p>
            <a:pPr algn="just"/>
            <a:r>
              <a:rPr lang="es-ES" sz="1900" b="1" dirty="0">
                <a:effectLst/>
                <a:latin typeface="Calibri" panose="020F0502020204030204" pitchFamily="34" charset="0"/>
                <a:ea typeface="SimSun" panose="02010600030101010101" pitchFamily="2" charset="-122"/>
                <a:cs typeface="Arial" panose="020B0604020202020204" pitchFamily="34" charset="0"/>
              </a:rPr>
              <a:t>Análisis de los datos. </a:t>
            </a:r>
            <a:r>
              <a:rPr lang="es-ES" sz="1900" dirty="0">
                <a:effectLst/>
                <a:latin typeface="Calibri" panose="020F0502020204030204" pitchFamily="34" charset="0"/>
                <a:ea typeface="SimSun" panose="02010600030101010101" pitchFamily="2" charset="-122"/>
                <a:cs typeface="Arial" panose="020B0604020202020204" pitchFamily="34" charset="0"/>
              </a:rPr>
              <a:t>Se utilizó Microsoft Excel 2016 y SPSS 10,. Se entenderá como respuesta de coincidencia si los resultados son similares en mayor porcentaje y no coincidente si los resultados son discrepantes en mayor porcentaje.</a:t>
            </a:r>
            <a:endParaRPr lang="es-ES" sz="1900" dirty="0">
              <a:effectLst/>
              <a:latin typeface="Calibri" panose="020F0502020204030204" pitchFamily="34" charset="0"/>
              <a:ea typeface="SimSun" panose="02010600030101010101" pitchFamily="2" charset="-122"/>
              <a:cs typeface="Times New Roman" panose="02020603050405020304" pitchFamily="18" charset="0"/>
            </a:endParaRPr>
          </a:p>
          <a:p>
            <a:pPr algn="just"/>
            <a:r>
              <a:rPr lang="es-ES" sz="1900" dirty="0">
                <a:effectLst/>
                <a:latin typeface="Calibri" panose="020F0502020204030204" pitchFamily="34" charset="0"/>
                <a:ea typeface="SimSun" panose="02010600030101010101" pitchFamily="2" charset="-122"/>
                <a:cs typeface="Arial" panose="020B0604020202020204" pitchFamily="34" charset="0"/>
              </a:rPr>
              <a:t> </a:t>
            </a:r>
            <a:r>
              <a:rPr lang="es-ES" sz="1900" b="1" dirty="0">
                <a:effectLst/>
                <a:latin typeface="Calibri" panose="020F0502020204030204" pitchFamily="34" charset="0"/>
                <a:ea typeface="SimSun" panose="02010600030101010101" pitchFamily="2" charset="-122"/>
                <a:cs typeface="Arial" panose="020B0604020202020204" pitchFamily="34" charset="0"/>
              </a:rPr>
              <a:t>Análisis estadístico. </a:t>
            </a:r>
            <a:r>
              <a:rPr lang="es-ES" sz="1900" dirty="0">
                <a:effectLst/>
                <a:latin typeface="Calibri" panose="020F0502020204030204" pitchFamily="34" charset="0"/>
                <a:ea typeface="SimSun" panose="02010600030101010101" pitchFamily="2" charset="-122"/>
                <a:cs typeface="Arial" panose="020B0604020202020204" pitchFamily="34" charset="0"/>
              </a:rPr>
              <a:t>En el presente estudio se utilizó la escala nominal asignando un valor numérico para cada categoría de la encuesta de los 25 </a:t>
            </a:r>
            <a:r>
              <a:rPr lang="es-ES" sz="1900" dirty="0" err="1">
                <a:effectLst/>
                <a:latin typeface="Calibri" panose="020F0502020204030204" pitchFamily="34" charset="0"/>
                <a:ea typeface="SimSun" panose="02010600030101010101" pitchFamily="2" charset="-122"/>
                <a:cs typeface="Arial" panose="020B0604020202020204" pitchFamily="34" charset="0"/>
              </a:rPr>
              <a:t>item</a:t>
            </a:r>
            <a:r>
              <a:rPr lang="es-ES" sz="1900" dirty="0">
                <a:effectLst/>
                <a:latin typeface="Calibri" panose="020F0502020204030204" pitchFamily="34" charset="0"/>
                <a:ea typeface="SimSun" panose="02010600030101010101" pitchFamily="2" charset="-122"/>
                <a:cs typeface="Arial" panose="020B0604020202020204" pitchFamily="34" charset="0"/>
              </a:rPr>
              <a:t> utilizando </a:t>
            </a:r>
            <a:r>
              <a:rPr lang="es-ES" sz="1900" u="sng" dirty="0">
                <a:effectLst/>
                <a:latin typeface="Calibri" panose="020F0502020204030204" pitchFamily="34" charset="0"/>
                <a:ea typeface="SimSun" panose="02010600030101010101" pitchFamily="2" charset="-122"/>
                <a:cs typeface="Arial" panose="020B0604020202020204" pitchFamily="34" charset="0"/>
              </a:rPr>
              <a:t>la estadística descriptiva e inferencial. </a:t>
            </a:r>
            <a:endParaRPr lang="es-ES" sz="1900" u="sng" dirty="0">
              <a:effectLst/>
              <a:latin typeface="Calibri" panose="020F0502020204030204" pitchFamily="34" charset="0"/>
              <a:ea typeface="SimSun" panose="02010600030101010101" pitchFamily="2" charset="-122"/>
              <a:cs typeface="Times New Roman" panose="02020603050405020304" pitchFamily="18" charset="0"/>
            </a:endParaRPr>
          </a:p>
          <a:p>
            <a:endParaRPr lang="es-ES_tradnl" dirty="0"/>
          </a:p>
        </p:txBody>
      </p:sp>
      <p:pic>
        <p:nvPicPr>
          <p:cNvPr id="5" name="Imagen 4"/>
          <p:cNvPicPr>
            <a:picLocks noChangeAspect="1"/>
          </p:cNvPicPr>
          <p:nvPr/>
        </p:nvPicPr>
        <p:blipFill>
          <a:blip r:embed="rId2"/>
          <a:stretch>
            <a:fillRect/>
          </a:stretch>
        </p:blipFill>
        <p:spPr>
          <a:xfrm>
            <a:off x="1808794" y="4000500"/>
            <a:ext cx="2052734" cy="27369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{FC37F3BF-82EB-4BF6-9BED-A8FB18204A20}tf16401371</Template>
  <TotalTime>105</TotalTime>
  <Words>7110</Words>
  <Application>Microsoft Office PowerPoint</Application>
  <PresentationFormat>Panorámica</PresentationFormat>
  <Paragraphs>187</Paragraphs>
  <Slides>52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52</vt:i4>
      </vt:variant>
    </vt:vector>
  </HeadingPairs>
  <TitlesOfParts>
    <vt:vector size="58" baseType="lpstr">
      <vt:lpstr>Calibri</vt:lpstr>
      <vt:lpstr>Calibri Light</vt:lpstr>
      <vt:lpstr>Rockwell</vt:lpstr>
      <vt:lpstr>Times New Roman</vt:lpstr>
      <vt:lpstr>Wingdings</vt:lpstr>
      <vt:lpstr>Atlas</vt:lpstr>
      <vt:lpstr>Presentación de PowerPoint</vt:lpstr>
      <vt:lpstr>Resumen </vt:lpstr>
      <vt:lpstr>Cerebro humano </vt:lpstr>
      <vt:lpstr>Cerebro humano</vt:lpstr>
      <vt:lpstr>Cerebro humano</vt:lpstr>
      <vt:lpstr>Antecedentes justificación </vt:lpstr>
      <vt:lpstr>METODOLOGIA. </vt:lpstr>
      <vt:lpstr>Criterios para determinar la muestra: </vt:lpstr>
      <vt:lpstr>Procedimiento</vt:lpstr>
      <vt:lpstr>Resultados y análisis. </vt:lpstr>
      <vt:lpstr>Análisis estadístico</vt:lpstr>
      <vt:lpstr>No coinciden respuestas: *lógica *Autoestima *Pornografía. </vt:lpstr>
      <vt:lpstr>Coinciden y no coincide  90%  si 10%  no</vt:lpstr>
      <vt:lpstr>Interacción </vt:lpstr>
      <vt:lpstr>Correlación de Pearson </vt:lpstr>
      <vt:lpstr> 1. Respuesta a la agresión física y psicológica. Violentamente    b. se reprime o calla   c. no hace nada.   </vt:lpstr>
      <vt:lpstr>Presentación de PowerPoint</vt:lpstr>
      <vt:lpstr>2.   Respuesta a ¿Le gusta ser social?. . SI    .NO . A VECES</vt:lpstr>
      <vt:lpstr>Presentación de PowerPoint</vt:lpstr>
      <vt:lpstr>Presentación de PowerPoint</vt:lpstr>
      <vt:lpstr>3. Respuesta a estímulos negativos. llora       b. se enoja    c.  discute   d. se conforma    </vt:lpstr>
      <vt:lpstr>4.  Respuesta a comunicación oral. . SI     . NO     . A  VECES </vt:lpstr>
      <vt:lpstr>Presentación de PowerPoint</vt:lpstr>
      <vt:lpstr>6. Respuesta a comprensión de los padres. . NUNCA     . A VECES    .     . CASI SIEMPRE</vt:lpstr>
      <vt:lpstr>7. Respuesta a comunicación de problemas. . SI  . NO </vt:lpstr>
      <vt:lpstr>8 y 9. Respuesta a identificar elementos.</vt:lpstr>
      <vt:lpstr>Presentación de PowerPoint</vt:lpstr>
      <vt:lpstr>11. Respuesta a lógica</vt:lpstr>
      <vt:lpstr>12. Respuesta a predominancia hemisferio cerebral. levante una mano . Cual escogió?  . Izquierda       . Derecha </vt:lpstr>
      <vt:lpstr>Presentación de PowerPoint</vt:lpstr>
      <vt:lpstr>13. Respuesta a comunicaciones verbales.</vt:lpstr>
      <vt:lpstr>Presentación de PowerPoint</vt:lpstr>
      <vt:lpstr>14. Respuesta a desempeño de tareas. .UNA  .  DOS         .MAS DE DOS  </vt:lpstr>
      <vt:lpstr>15. Respuesta a predominancia de hemisferio al movimiento. .  la Bailarina se mueve a la izquierda o a la derecha?   . Izquierda       . Derecha </vt:lpstr>
      <vt:lpstr>17. Respuesta a ¿si volviera a nacer que género sería?.</vt:lpstr>
      <vt:lpstr>Respuesta genero masculino</vt:lpstr>
      <vt:lpstr>Respuesta  género femenino</vt:lpstr>
      <vt:lpstr>Presentación de PowerPoint</vt:lpstr>
      <vt:lpstr>18. Respuesta a llevarse por el instinto. . SI  . NO </vt:lpstr>
      <vt:lpstr>21 Respuesta a la autoestima. A veces pienso que no sirvo para nada. Subrayar.       .Muy en desacuerdo  .En desacuerdo  .De acuerdo  . Muy de acuerdo  </vt:lpstr>
      <vt:lpstr>22.  Respuesta a respeto por si mismo. .Muy en desacuerdo  .En desacuerdo  .De acuerdo  . Muy de acuerdo   </vt:lpstr>
      <vt:lpstr>23 Respuesta a memorizar y olvidar cosas.</vt:lpstr>
      <vt:lpstr>Presentación de PowerPoint</vt:lpstr>
      <vt:lpstr>Presentación de PowerPoint</vt:lpstr>
      <vt:lpstr>24. Respuesta a si le gusta ver porno. a.me gusta      b. no me gusta     c. a veces</vt:lpstr>
      <vt:lpstr>25. Respuesta a resolución de problemas si las supera.</vt:lpstr>
      <vt:lpstr>Presentación de PowerPoint</vt:lpstr>
      <vt:lpstr>Conclusiones</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CLARO SA</dc:creator>
  <cp:lastModifiedBy>NELSON</cp:lastModifiedBy>
  <cp:revision>171</cp:revision>
  <dcterms:created xsi:type="dcterms:W3CDTF">2021-05-21T02:03:00Z</dcterms:created>
  <dcterms:modified xsi:type="dcterms:W3CDTF">2023-10-26T14:38:05Z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BFAC28114CFB4DD3AAEE140A6E604904_12</vt:lpwstr>
  </property>
  <property fmtid="{D5CDD505-2E9C-101B-9397-08002B2CF9AE}" pid="3" name="KSOProductBuildVer">
    <vt:lpwstr>1033-12.2.0.13215</vt:lpwstr>
  </property>
</Properties>
</file>